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72" r:id="rId3"/>
    <p:sldMasterId id="2147483660" r:id="rId4"/>
  </p:sldMasterIdLst>
  <p:notesMasterIdLst>
    <p:notesMasterId r:id="rId72"/>
  </p:notesMasterIdLst>
  <p:sldIdLst>
    <p:sldId id="345" r:id="rId5"/>
    <p:sldId id="256" r:id="rId6"/>
    <p:sldId id="257" r:id="rId7"/>
    <p:sldId id="417" r:id="rId8"/>
    <p:sldId id="418" r:id="rId9"/>
    <p:sldId id="259" r:id="rId10"/>
    <p:sldId id="266" r:id="rId11"/>
    <p:sldId id="267" r:id="rId12"/>
    <p:sldId id="403" r:id="rId13"/>
    <p:sldId id="330" r:id="rId14"/>
    <p:sldId id="258" r:id="rId15"/>
    <p:sldId id="470" r:id="rId16"/>
    <p:sldId id="471" r:id="rId17"/>
    <p:sldId id="473" r:id="rId18"/>
    <p:sldId id="410" r:id="rId19"/>
    <p:sldId id="411" r:id="rId20"/>
    <p:sldId id="413" r:id="rId21"/>
    <p:sldId id="414" r:id="rId22"/>
    <p:sldId id="429" r:id="rId23"/>
    <p:sldId id="465" r:id="rId24"/>
    <p:sldId id="415" r:id="rId25"/>
    <p:sldId id="351" r:id="rId26"/>
    <p:sldId id="347" r:id="rId27"/>
    <p:sldId id="348" r:id="rId28"/>
    <p:sldId id="352" r:id="rId29"/>
    <p:sldId id="354" r:id="rId30"/>
    <p:sldId id="353" r:id="rId31"/>
    <p:sldId id="355" r:id="rId32"/>
    <p:sldId id="442" r:id="rId33"/>
    <p:sldId id="443" r:id="rId34"/>
    <p:sldId id="446" r:id="rId35"/>
    <p:sldId id="447" r:id="rId36"/>
    <p:sldId id="452" r:id="rId37"/>
    <p:sldId id="451" r:id="rId38"/>
    <p:sldId id="453" r:id="rId39"/>
    <p:sldId id="450" r:id="rId40"/>
    <p:sldId id="466" r:id="rId41"/>
    <p:sldId id="467" r:id="rId42"/>
    <p:sldId id="468" r:id="rId43"/>
    <p:sldId id="469" r:id="rId44"/>
    <p:sldId id="454" r:id="rId45"/>
    <p:sldId id="455" r:id="rId46"/>
    <p:sldId id="456" r:id="rId47"/>
    <p:sldId id="457" r:id="rId48"/>
    <p:sldId id="458" r:id="rId49"/>
    <p:sldId id="459" r:id="rId50"/>
    <p:sldId id="434" r:id="rId51"/>
    <p:sldId id="420" r:id="rId52"/>
    <p:sldId id="433" r:id="rId53"/>
    <p:sldId id="460" r:id="rId54"/>
    <p:sldId id="480" r:id="rId55"/>
    <p:sldId id="436" r:id="rId56"/>
    <p:sldId id="437" r:id="rId57"/>
    <p:sldId id="449" r:id="rId58"/>
    <p:sldId id="475" r:id="rId59"/>
    <p:sldId id="435" r:id="rId60"/>
    <p:sldId id="438" r:id="rId61"/>
    <p:sldId id="477" r:id="rId62"/>
    <p:sldId id="439" r:id="rId63"/>
    <p:sldId id="474" r:id="rId64"/>
    <p:sldId id="478" r:id="rId65"/>
    <p:sldId id="421" r:id="rId66"/>
    <p:sldId id="422" r:id="rId67"/>
    <p:sldId id="282" r:id="rId68"/>
    <p:sldId id="440" r:id="rId69"/>
    <p:sldId id="441" r:id="rId70"/>
    <p:sldId id="344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22449" autoAdjust="0"/>
    <p:restoredTop sz="87324" autoAdjust="0"/>
  </p:normalViewPr>
  <p:slideViewPr>
    <p:cSldViewPr>
      <p:cViewPr>
        <p:scale>
          <a:sx n="100" d="100"/>
          <a:sy n="100" d="100"/>
        </p:scale>
        <p:origin x="-24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02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4ABBB2-0A23-4B83-B74C-C5458B97EBDF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DFF3C1-9D6B-41A1-8EBA-C0C6C1832AF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FF3C1-9D6B-41A1-8EBA-C0C6C1832AFA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are very proud of having worked together both with the ETC faculty and with Allen Hahn to build the foundations of a bridge between the ETC and the School of Drama. We hope that just like this real bridge, the Randy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Pausch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Memorial Bridge,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connects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Technology building to a Drama building, so the metaphorical bridge we have started to build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 continue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be improved upon by future ETC projects so that our relationship with the drama school solidifies.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FF3C1-9D6B-41A1-8EBA-C0C6C1832AFA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81EA-F925-449D-903A-4EBC6057F903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81EA-F925-449D-903A-4EBC6057F903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81EA-F925-449D-903A-4EBC6057F903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ACFE-749E-48C5-BFE2-60B136340A08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ACFE-749E-48C5-BFE2-60B136340A08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ACFE-749E-48C5-BFE2-60B136340A08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ACFE-749E-48C5-BFE2-60B136340A08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ACFE-749E-48C5-BFE2-60B136340A08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ACFE-749E-48C5-BFE2-60B136340A08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ACFE-749E-48C5-BFE2-60B136340A08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ACFE-749E-48C5-BFE2-60B136340A08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81EA-F925-449D-903A-4EBC6057F903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ACFE-749E-48C5-BFE2-60B136340A08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ACFE-749E-48C5-BFE2-60B136340A08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AACFE-749E-48C5-BFE2-60B136340A08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8D-A742-4A88-93D2-BBB1C88F4EE5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8D-A742-4A88-93D2-BBB1C88F4EE5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8D-A742-4A88-93D2-BBB1C88F4EE5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8D-A742-4A88-93D2-BBB1C88F4EE5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8D-A742-4A88-93D2-BBB1C88F4EE5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8D-A742-4A88-93D2-BBB1C88F4EE5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8D-A742-4A88-93D2-BBB1C88F4EE5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81EA-F925-449D-903A-4EBC6057F903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8D-A742-4A88-93D2-BBB1C88F4EE5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8D-A742-4A88-93D2-BBB1C88F4EE5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8D-A742-4A88-93D2-BBB1C88F4EE5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A428D-A742-4A88-93D2-BBB1C88F4EE5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34F0-9335-4CA3-84DD-71CFDBC16CEE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34F0-9335-4CA3-84DD-71CFDBC16CEE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34F0-9335-4CA3-84DD-71CFDBC16CEE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34F0-9335-4CA3-84DD-71CFDBC16CEE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34F0-9335-4CA3-84DD-71CFDBC16CEE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34F0-9335-4CA3-84DD-71CFDBC16CEE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81EA-F925-449D-903A-4EBC6057F903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34F0-9335-4CA3-84DD-71CFDBC16CEE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34F0-9335-4CA3-84DD-71CFDBC16CEE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34F0-9335-4CA3-84DD-71CFDBC16CEE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34F0-9335-4CA3-84DD-71CFDBC16CEE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634F0-9335-4CA3-84DD-71CFDBC16CEE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81EA-F925-449D-903A-4EBC6057F903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81EA-F925-449D-903A-4EBC6057F903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81EA-F925-449D-903A-4EBC6057F903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81EA-F925-449D-903A-4EBC6057F903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381EA-F925-449D-903A-4EBC6057F903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381EA-F925-449D-903A-4EBC6057F903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A2623-5053-427F-AEC3-E6F542BAA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2600" y="533400"/>
            <a:ext cx="5562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AACFE-749E-48C5-BFE2-60B136340A08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363FC-7AB0-4D19-B274-850B089C32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172200"/>
            <a:ext cx="6019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534400" y="6172200"/>
            <a:ext cx="6096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U:\fsouki\Desktop\ChautauquaLogo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96000" y="5732114"/>
            <a:ext cx="2335040" cy="897286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762000"/>
            <a:ext cx="152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868681"/>
            <a:ext cx="1524000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20000" y="762000"/>
            <a:ext cx="152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620000" y="868681"/>
            <a:ext cx="1524000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662940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762000"/>
            <a:ext cx="152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Sylfaen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A428D-A742-4A88-93D2-BBB1C88F4EE5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46EBF-2088-4CEE-AFF4-CEA52DA76FF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634F0-9335-4CA3-84DD-71CFDBC16CEE}" type="datetimeFigureOut">
              <a:rPr lang="en-US" smtClean="0"/>
              <a:pPr/>
              <a:t>5/8/2009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51C51-4480-4D5E-A0BA-2CF0881E177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4.jpeg"/><Relationship Id="rId1" Type="http://schemas.openxmlformats.org/officeDocument/2006/relationships/tags" Target="../tags/tag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U:\fsouki\Desktop\Chautauqua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676400"/>
            <a:ext cx="7467600" cy="286428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Goal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1676400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0"/>
              </a:spcAft>
            </a:pPr>
            <a:r>
              <a:rPr lang="en-US" sz="2800" dirty="0" smtClean="0"/>
              <a:t>To combine technology and theatrical performance art with the purpose of creating a meaningful interactive experience for the audience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3429000"/>
            <a:ext cx="7848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To engender the feeling of agency in the audience, which we believe will significantly enhance the experience created by a theatrical performance on many levels</a:t>
            </a:r>
            <a:endParaRPr lang="en-US" sz="28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447800" y="0"/>
            <a:ext cx="5791200" cy="1470025"/>
          </a:xfrm>
        </p:spPr>
        <p:txBody>
          <a:bodyPr/>
          <a:lstStyle/>
          <a:p>
            <a:r>
              <a:rPr lang="es-VE" dirty="0" err="1" smtClean="0">
                <a:latin typeface="Sylfaen" pitchFamily="18" charset="0"/>
                <a:cs typeface="Raavi" pitchFamily="2"/>
              </a:rPr>
              <a:t>Deliverable</a:t>
            </a:r>
            <a:endParaRPr lang="en-US" dirty="0">
              <a:latin typeface="Sylfaen" pitchFamily="18" charset="0"/>
              <a:cs typeface="Raavi" pitchFamily="2"/>
            </a:endParaRP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228600" y="1241425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V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Evolution</a:t>
            </a:r>
            <a:r>
              <a:rPr kumimoji="0" lang="es-V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a </a:t>
            </a:r>
            <a:r>
              <a:rPr kumimoji="0" lang="es-V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Deliverable</a:t>
            </a:r>
            <a:endParaRPr kumimoji="0" lang="es-VE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VE" sz="3600" b="0" i="0" u="none" strike="sng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2057400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VE" sz="3200" dirty="0" smtClean="0">
                <a:solidFill>
                  <a:schemeClr val="tx1">
                    <a:tint val="75000"/>
                  </a:schemeClr>
                </a:solidFill>
              </a:rPr>
              <a:t> A </a:t>
            </a:r>
            <a:r>
              <a:rPr lang="es-VE" sz="3200" dirty="0" err="1" smtClean="0">
                <a:solidFill>
                  <a:schemeClr val="tx1">
                    <a:tint val="75000"/>
                  </a:schemeClr>
                </a:solidFill>
              </a:rPr>
              <a:t>two</a:t>
            </a:r>
            <a:r>
              <a:rPr lang="es-VE" sz="32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VE" sz="3200" dirty="0" err="1" smtClean="0">
                <a:solidFill>
                  <a:schemeClr val="tx1">
                    <a:tint val="75000"/>
                  </a:schemeClr>
                </a:solidFill>
              </a:rPr>
              <a:t>hour-long</a:t>
            </a:r>
            <a:r>
              <a:rPr lang="es-VE" sz="3200" dirty="0" smtClean="0">
                <a:solidFill>
                  <a:schemeClr val="tx1">
                    <a:tint val="75000"/>
                  </a:schemeClr>
                </a:solidFill>
              </a:rPr>
              <a:t> performance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447800" y="0"/>
            <a:ext cx="5791200" cy="1470025"/>
          </a:xfrm>
        </p:spPr>
        <p:txBody>
          <a:bodyPr/>
          <a:lstStyle/>
          <a:p>
            <a:r>
              <a:rPr lang="es-VE" dirty="0" err="1" smtClean="0">
                <a:latin typeface="Sylfaen" pitchFamily="18" charset="0"/>
                <a:cs typeface="Raavi" pitchFamily="2"/>
              </a:rPr>
              <a:t>Deliverable</a:t>
            </a:r>
            <a:endParaRPr lang="en-US" dirty="0">
              <a:latin typeface="Sylfaen" pitchFamily="18" charset="0"/>
              <a:cs typeface="Raavi" pitchFamily="2"/>
            </a:endParaRP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228600" y="1241425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V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Evolution</a:t>
            </a:r>
            <a:r>
              <a:rPr kumimoji="0" lang="es-V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a </a:t>
            </a:r>
            <a:r>
              <a:rPr kumimoji="0" lang="es-V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Deliverable</a:t>
            </a:r>
            <a:endParaRPr kumimoji="0" lang="es-VE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VE" sz="3600" b="0" i="0" u="none" strike="sng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2057400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VE" sz="32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VE" sz="3200" strike="sngStrike" dirty="0" smtClean="0">
                <a:solidFill>
                  <a:schemeClr val="tx1">
                    <a:tint val="75000"/>
                  </a:schemeClr>
                </a:solidFill>
              </a:rPr>
              <a:t>A </a:t>
            </a:r>
            <a:r>
              <a:rPr lang="es-VE" sz="3200" strike="sngStrike" dirty="0" err="1" smtClean="0">
                <a:solidFill>
                  <a:schemeClr val="tx1">
                    <a:tint val="75000"/>
                  </a:schemeClr>
                </a:solidFill>
              </a:rPr>
              <a:t>two</a:t>
            </a:r>
            <a:r>
              <a:rPr lang="es-VE" sz="3200" strike="sngStrike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VE" sz="3200" strike="sngStrike" dirty="0" err="1" smtClean="0">
                <a:solidFill>
                  <a:schemeClr val="tx1">
                    <a:tint val="75000"/>
                  </a:schemeClr>
                </a:solidFill>
              </a:rPr>
              <a:t>hour-long</a:t>
            </a:r>
            <a:r>
              <a:rPr lang="es-VE" sz="3200" strike="sngStrike" dirty="0" smtClean="0">
                <a:solidFill>
                  <a:schemeClr val="tx1">
                    <a:tint val="75000"/>
                  </a:schemeClr>
                </a:solidFill>
              </a:rPr>
              <a:t> performance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2651780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VE" sz="32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VE" sz="3200" dirty="0" err="1" smtClean="0">
                <a:solidFill>
                  <a:schemeClr val="tx1">
                    <a:tint val="75000"/>
                  </a:schemeClr>
                </a:solidFill>
              </a:rPr>
              <a:t>Three</a:t>
            </a:r>
            <a:r>
              <a:rPr lang="es-VE" sz="32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VE" sz="3200" dirty="0" err="1" smtClean="0">
                <a:solidFill>
                  <a:schemeClr val="tx1">
                    <a:tint val="75000"/>
                  </a:schemeClr>
                </a:solidFill>
              </a:rPr>
              <a:t>small</a:t>
            </a:r>
            <a:r>
              <a:rPr lang="es-VE" sz="32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VE" sz="3200" dirty="0" err="1" smtClean="0">
                <a:solidFill>
                  <a:schemeClr val="tx1">
                    <a:tint val="75000"/>
                  </a:schemeClr>
                </a:solidFill>
              </a:rPr>
              <a:t>proof</a:t>
            </a:r>
            <a:r>
              <a:rPr lang="es-VE" sz="3200" dirty="0" smtClean="0">
                <a:solidFill>
                  <a:schemeClr val="tx1">
                    <a:tint val="75000"/>
                  </a:schemeClr>
                </a:solidFill>
              </a:rPr>
              <a:t> of concept </a:t>
            </a:r>
            <a:r>
              <a:rPr lang="es-VE" sz="3200" dirty="0" err="1" smtClean="0">
                <a:solidFill>
                  <a:schemeClr val="tx1">
                    <a:tint val="75000"/>
                  </a:schemeClr>
                </a:solidFill>
              </a:rPr>
              <a:t>prototypes</a:t>
            </a:r>
            <a:endParaRPr lang="es-VE" sz="3200" dirty="0" smtClean="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447800" y="0"/>
            <a:ext cx="5791200" cy="1470025"/>
          </a:xfrm>
        </p:spPr>
        <p:txBody>
          <a:bodyPr/>
          <a:lstStyle/>
          <a:p>
            <a:r>
              <a:rPr lang="es-VE" dirty="0" err="1" smtClean="0">
                <a:latin typeface="Sylfaen" pitchFamily="18" charset="0"/>
                <a:cs typeface="Raavi" pitchFamily="2"/>
              </a:rPr>
              <a:t>Deliverable</a:t>
            </a:r>
            <a:endParaRPr lang="en-US" dirty="0">
              <a:latin typeface="Sylfaen" pitchFamily="18" charset="0"/>
              <a:cs typeface="Raavi" pitchFamily="2"/>
            </a:endParaRP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228600" y="1241425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V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Evolution</a:t>
            </a:r>
            <a:r>
              <a:rPr kumimoji="0" lang="es-V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a </a:t>
            </a:r>
            <a:r>
              <a:rPr kumimoji="0" lang="es-V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Deliverable</a:t>
            </a:r>
            <a:endParaRPr kumimoji="0" lang="es-VE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VE" sz="3600" b="0" i="0" u="none" strike="sng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2057400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VE" sz="32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VE" sz="3200" strike="sngStrike" dirty="0" smtClean="0">
                <a:solidFill>
                  <a:schemeClr val="tx1">
                    <a:tint val="75000"/>
                  </a:schemeClr>
                </a:solidFill>
              </a:rPr>
              <a:t>A </a:t>
            </a:r>
            <a:r>
              <a:rPr lang="es-VE" sz="3200" strike="sngStrike" dirty="0" err="1" smtClean="0">
                <a:solidFill>
                  <a:schemeClr val="tx1">
                    <a:tint val="75000"/>
                  </a:schemeClr>
                </a:solidFill>
              </a:rPr>
              <a:t>two</a:t>
            </a:r>
            <a:r>
              <a:rPr lang="es-VE" sz="3200" strike="sngStrike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VE" sz="3200" strike="sngStrike" dirty="0" err="1" smtClean="0">
                <a:solidFill>
                  <a:schemeClr val="tx1">
                    <a:tint val="75000"/>
                  </a:schemeClr>
                </a:solidFill>
              </a:rPr>
              <a:t>hour-long</a:t>
            </a:r>
            <a:r>
              <a:rPr lang="es-VE" sz="3200" strike="sngStrike" dirty="0" smtClean="0">
                <a:solidFill>
                  <a:schemeClr val="tx1">
                    <a:tint val="75000"/>
                  </a:schemeClr>
                </a:solidFill>
              </a:rPr>
              <a:t> performance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2651780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VE" sz="32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VE" sz="3200" strike="sngStrike" dirty="0" err="1" smtClean="0">
                <a:solidFill>
                  <a:schemeClr val="tx1">
                    <a:tint val="75000"/>
                  </a:schemeClr>
                </a:solidFill>
              </a:rPr>
              <a:t>Three</a:t>
            </a:r>
            <a:r>
              <a:rPr lang="es-VE" sz="3200" strike="sngStrike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VE" sz="3200" strike="sngStrike" dirty="0" err="1" smtClean="0">
                <a:solidFill>
                  <a:schemeClr val="tx1">
                    <a:tint val="75000"/>
                  </a:schemeClr>
                </a:solidFill>
              </a:rPr>
              <a:t>small</a:t>
            </a:r>
            <a:r>
              <a:rPr lang="es-VE" sz="3200" strike="sngStrike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VE" sz="3200" strike="sngStrike" dirty="0" err="1" smtClean="0">
                <a:solidFill>
                  <a:schemeClr val="tx1">
                    <a:tint val="75000"/>
                  </a:schemeClr>
                </a:solidFill>
              </a:rPr>
              <a:t>proof</a:t>
            </a:r>
            <a:r>
              <a:rPr lang="es-VE" sz="3200" strike="sngStrike" dirty="0" smtClean="0">
                <a:solidFill>
                  <a:schemeClr val="tx1">
                    <a:tint val="75000"/>
                  </a:schemeClr>
                </a:solidFill>
              </a:rPr>
              <a:t> of concept </a:t>
            </a:r>
            <a:r>
              <a:rPr lang="es-VE" sz="3200" strike="sngStrike" dirty="0" err="1" smtClean="0">
                <a:solidFill>
                  <a:schemeClr val="tx1">
                    <a:tint val="75000"/>
                  </a:schemeClr>
                </a:solidFill>
              </a:rPr>
              <a:t>prototypes</a:t>
            </a:r>
            <a:endParaRPr lang="es-VE" sz="3200" strike="sngStrike" dirty="0" smtClean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3246160"/>
            <a:ext cx="7543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VE" sz="32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VE" sz="3200" dirty="0" err="1" smtClean="0">
                <a:solidFill>
                  <a:schemeClr val="tx1">
                    <a:tint val="75000"/>
                  </a:schemeClr>
                </a:solidFill>
              </a:rPr>
              <a:t>Two</a:t>
            </a:r>
            <a:r>
              <a:rPr lang="es-VE" sz="3200" dirty="0" smtClean="0">
                <a:solidFill>
                  <a:schemeClr val="tx1">
                    <a:tint val="75000"/>
                  </a:schemeClr>
                </a:solidFill>
              </a:rPr>
              <a:t> 20 minutes-</a:t>
            </a:r>
            <a:r>
              <a:rPr lang="es-VE" sz="3200" dirty="0" err="1" smtClean="0">
                <a:solidFill>
                  <a:schemeClr val="tx1">
                    <a:tint val="75000"/>
                  </a:schemeClr>
                </a:solidFill>
              </a:rPr>
              <a:t>long</a:t>
            </a:r>
            <a:r>
              <a:rPr lang="es-VE" sz="32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VE" sz="3200" dirty="0" err="1" smtClean="0">
                <a:solidFill>
                  <a:schemeClr val="tx1">
                    <a:tint val="75000"/>
                  </a:schemeClr>
                </a:solidFill>
              </a:rPr>
              <a:t>proof</a:t>
            </a:r>
            <a:r>
              <a:rPr lang="es-VE" sz="3200" dirty="0" smtClean="0">
                <a:solidFill>
                  <a:schemeClr val="tx1">
                    <a:tint val="75000"/>
                  </a:schemeClr>
                </a:solidFill>
              </a:rPr>
              <a:t> of concept </a:t>
            </a:r>
            <a:r>
              <a:rPr lang="es-VE" sz="3200" dirty="0" err="1" smtClean="0">
                <a:solidFill>
                  <a:schemeClr val="tx1">
                    <a:tint val="75000"/>
                  </a:schemeClr>
                </a:solidFill>
              </a:rPr>
              <a:t>prototypes</a:t>
            </a:r>
            <a:endParaRPr lang="es-VE" sz="3200" dirty="0" smtClean="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447800" y="0"/>
            <a:ext cx="5791200" cy="1470025"/>
          </a:xfrm>
        </p:spPr>
        <p:txBody>
          <a:bodyPr/>
          <a:lstStyle/>
          <a:p>
            <a:r>
              <a:rPr lang="es-VE" dirty="0" err="1" smtClean="0">
                <a:latin typeface="Sylfaen" pitchFamily="18" charset="0"/>
                <a:cs typeface="Raavi" pitchFamily="2"/>
              </a:rPr>
              <a:t>Deliverable</a:t>
            </a:r>
            <a:endParaRPr lang="en-US" dirty="0">
              <a:latin typeface="Sylfaen" pitchFamily="18" charset="0"/>
              <a:cs typeface="Raavi" pitchFamily="2"/>
            </a:endParaRP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228600" y="1241425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V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Evolution</a:t>
            </a:r>
            <a:r>
              <a:rPr kumimoji="0" lang="es-VE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a </a:t>
            </a:r>
            <a:r>
              <a:rPr kumimoji="0" lang="es-VE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Deliverable</a:t>
            </a:r>
            <a:endParaRPr kumimoji="0" lang="es-VE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VE" sz="3600" b="0" i="0" u="none" strike="sng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2057400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VE" sz="32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VE" sz="3200" strike="sngStrike" dirty="0" smtClean="0">
                <a:solidFill>
                  <a:schemeClr val="tx1">
                    <a:tint val="75000"/>
                  </a:schemeClr>
                </a:solidFill>
              </a:rPr>
              <a:t>A </a:t>
            </a:r>
            <a:r>
              <a:rPr lang="es-VE" sz="3200" strike="sngStrike" dirty="0" err="1" smtClean="0">
                <a:solidFill>
                  <a:schemeClr val="tx1">
                    <a:tint val="75000"/>
                  </a:schemeClr>
                </a:solidFill>
              </a:rPr>
              <a:t>two</a:t>
            </a:r>
            <a:r>
              <a:rPr lang="es-VE" sz="3200" strike="sngStrike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VE" sz="3200" strike="sngStrike" dirty="0" err="1" smtClean="0">
                <a:solidFill>
                  <a:schemeClr val="tx1">
                    <a:tint val="75000"/>
                  </a:schemeClr>
                </a:solidFill>
              </a:rPr>
              <a:t>hour-long</a:t>
            </a:r>
            <a:r>
              <a:rPr lang="es-VE" sz="3200" strike="sngStrike" dirty="0" smtClean="0">
                <a:solidFill>
                  <a:schemeClr val="tx1">
                    <a:tint val="75000"/>
                  </a:schemeClr>
                </a:solidFill>
              </a:rPr>
              <a:t> performance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2651780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VE" sz="32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VE" sz="3200" strike="sngStrike" dirty="0" err="1" smtClean="0">
                <a:solidFill>
                  <a:schemeClr val="tx1">
                    <a:tint val="75000"/>
                  </a:schemeClr>
                </a:solidFill>
              </a:rPr>
              <a:t>Three</a:t>
            </a:r>
            <a:r>
              <a:rPr lang="es-VE" sz="3200" strike="sngStrike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VE" sz="3200" strike="sngStrike" dirty="0" err="1" smtClean="0">
                <a:solidFill>
                  <a:schemeClr val="tx1">
                    <a:tint val="75000"/>
                  </a:schemeClr>
                </a:solidFill>
              </a:rPr>
              <a:t>small</a:t>
            </a:r>
            <a:r>
              <a:rPr lang="es-VE" sz="3200" strike="sngStrike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VE" sz="3200" strike="sngStrike" dirty="0" err="1" smtClean="0">
                <a:solidFill>
                  <a:schemeClr val="tx1">
                    <a:tint val="75000"/>
                  </a:schemeClr>
                </a:solidFill>
              </a:rPr>
              <a:t>proof</a:t>
            </a:r>
            <a:r>
              <a:rPr lang="es-VE" sz="3200" strike="sngStrike" dirty="0" smtClean="0">
                <a:solidFill>
                  <a:schemeClr val="tx1">
                    <a:tint val="75000"/>
                  </a:schemeClr>
                </a:solidFill>
              </a:rPr>
              <a:t> of concept </a:t>
            </a:r>
            <a:r>
              <a:rPr lang="es-VE" sz="3200" strike="sngStrike" dirty="0" err="1" smtClean="0">
                <a:solidFill>
                  <a:schemeClr val="tx1">
                    <a:tint val="75000"/>
                  </a:schemeClr>
                </a:solidFill>
              </a:rPr>
              <a:t>prototypes</a:t>
            </a:r>
            <a:endParaRPr lang="es-VE" sz="3200" strike="sngStrike" dirty="0" smtClean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3246160"/>
            <a:ext cx="7543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VE" sz="32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VE" sz="3200" strike="sngStrike" dirty="0" err="1" smtClean="0">
                <a:solidFill>
                  <a:schemeClr val="tx1">
                    <a:tint val="75000"/>
                  </a:schemeClr>
                </a:solidFill>
              </a:rPr>
              <a:t>Two</a:t>
            </a:r>
            <a:r>
              <a:rPr lang="es-VE" sz="3200" strike="sngStrike" dirty="0" smtClean="0">
                <a:solidFill>
                  <a:schemeClr val="tx1">
                    <a:tint val="75000"/>
                  </a:schemeClr>
                </a:solidFill>
              </a:rPr>
              <a:t> 20 minutes-</a:t>
            </a:r>
            <a:r>
              <a:rPr lang="es-VE" sz="3200" strike="sngStrike" dirty="0" err="1" smtClean="0">
                <a:solidFill>
                  <a:schemeClr val="tx1">
                    <a:tint val="75000"/>
                  </a:schemeClr>
                </a:solidFill>
              </a:rPr>
              <a:t>long</a:t>
            </a:r>
            <a:r>
              <a:rPr lang="es-VE" sz="3200" strike="sngStrike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VE" sz="3200" strike="sngStrike" dirty="0" err="1" smtClean="0">
                <a:solidFill>
                  <a:schemeClr val="tx1">
                    <a:tint val="75000"/>
                  </a:schemeClr>
                </a:solidFill>
              </a:rPr>
              <a:t>proof</a:t>
            </a:r>
            <a:r>
              <a:rPr lang="es-VE" sz="3200" strike="sngStrike" dirty="0" smtClean="0">
                <a:solidFill>
                  <a:schemeClr val="tx1">
                    <a:tint val="75000"/>
                  </a:schemeClr>
                </a:solidFill>
              </a:rPr>
              <a:t> of concept </a:t>
            </a:r>
            <a:r>
              <a:rPr lang="es-VE" sz="3200" strike="sngStrike" dirty="0" err="1" smtClean="0">
                <a:solidFill>
                  <a:schemeClr val="tx1">
                    <a:tint val="75000"/>
                  </a:schemeClr>
                </a:solidFill>
              </a:rPr>
              <a:t>prototypes</a:t>
            </a:r>
            <a:endParaRPr lang="es-VE" sz="3200" strike="sngStrike" dirty="0" smtClean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" y="4332982"/>
            <a:ext cx="822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VE" sz="32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VE" sz="3200" dirty="0" err="1" smtClean="0">
                <a:solidFill>
                  <a:schemeClr val="tx1">
                    <a:tint val="75000"/>
                  </a:schemeClr>
                </a:solidFill>
              </a:rPr>
              <a:t>One</a:t>
            </a:r>
            <a:r>
              <a:rPr lang="es-VE" sz="3200" dirty="0" smtClean="0">
                <a:solidFill>
                  <a:schemeClr val="tx1">
                    <a:tint val="75000"/>
                  </a:schemeClr>
                </a:solidFill>
              </a:rPr>
              <a:t> full performance and </a:t>
            </a:r>
            <a:r>
              <a:rPr lang="es-VE" sz="3200" dirty="0" err="1" smtClean="0">
                <a:solidFill>
                  <a:schemeClr val="tx1">
                    <a:tint val="75000"/>
                  </a:schemeClr>
                </a:solidFill>
              </a:rPr>
              <a:t>the</a:t>
            </a:r>
            <a:r>
              <a:rPr lang="es-VE" sz="32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VE" sz="3200" dirty="0" err="1" smtClean="0">
                <a:solidFill>
                  <a:schemeClr val="tx1">
                    <a:tint val="75000"/>
                  </a:schemeClr>
                </a:solidFill>
              </a:rPr>
              <a:t>Design</a:t>
            </a:r>
            <a:r>
              <a:rPr lang="es-VE" sz="32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VE" sz="3200" dirty="0" err="1" smtClean="0">
                <a:solidFill>
                  <a:schemeClr val="tx1">
                    <a:tint val="75000"/>
                  </a:schemeClr>
                </a:solidFill>
              </a:rPr>
              <a:t>Document</a:t>
            </a:r>
            <a:r>
              <a:rPr lang="es-VE" sz="32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VE" sz="3200" dirty="0" err="1" smtClean="0">
                <a:solidFill>
                  <a:schemeClr val="tx1">
                    <a:tint val="75000"/>
                  </a:schemeClr>
                </a:solidFill>
              </a:rPr>
              <a:t>for</a:t>
            </a:r>
            <a:r>
              <a:rPr lang="es-VE" sz="3200" dirty="0" smtClean="0">
                <a:solidFill>
                  <a:schemeClr val="tx1">
                    <a:tint val="75000"/>
                  </a:schemeClr>
                </a:solidFill>
              </a:rPr>
              <a:t> a </a:t>
            </a:r>
            <a:r>
              <a:rPr lang="es-VE" sz="3200" dirty="0" err="1" smtClean="0">
                <a:solidFill>
                  <a:schemeClr val="tx1">
                    <a:tint val="75000"/>
                  </a:schemeClr>
                </a:solidFill>
              </a:rPr>
              <a:t>second</a:t>
            </a:r>
            <a:r>
              <a:rPr lang="es-VE" sz="32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VE" sz="3200" dirty="0" err="1" smtClean="0">
                <a:solidFill>
                  <a:schemeClr val="tx1">
                    <a:tint val="75000"/>
                  </a:schemeClr>
                </a:solidFill>
              </a:rPr>
              <a:t>one</a:t>
            </a:r>
            <a:endParaRPr lang="es-VE" sz="3200" dirty="0" smtClean="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5791200" cy="1470025"/>
          </a:xfrm>
        </p:spPr>
        <p:txBody>
          <a:bodyPr/>
          <a:lstStyle/>
          <a:p>
            <a:r>
              <a:rPr lang="es-VE" dirty="0" err="1" smtClean="0">
                <a:latin typeface="Sylfaen" pitchFamily="18" charset="0"/>
                <a:cs typeface="Raavi" pitchFamily="2"/>
              </a:rPr>
              <a:t>Deliverable</a:t>
            </a:r>
            <a:endParaRPr lang="en-US" dirty="0">
              <a:latin typeface="Sylfaen" pitchFamily="18" charset="0"/>
              <a:cs typeface="Raavi" pitchFamily="2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752601" y="1447800"/>
            <a:ext cx="5410200" cy="228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3">
              <a:spcBef>
                <a:spcPct val="20000"/>
              </a:spcBef>
              <a:buFont typeface="Arial" pitchFamily="34" charset="0"/>
              <a:buNone/>
              <a:defRPr/>
            </a:pPr>
            <a:r>
              <a:rPr kumimoji="0" lang="es-VE" sz="32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September</a:t>
            </a:r>
            <a:r>
              <a:rPr kumimoji="0" lang="es-VE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VE" sz="2800" dirty="0" err="1" smtClean="0">
                <a:solidFill>
                  <a:schemeClr val="tx1">
                    <a:tint val="75000"/>
                  </a:schemeClr>
                </a:solidFill>
              </a:rPr>
              <a:t>The</a:t>
            </a:r>
            <a:r>
              <a:rPr lang="es-VE" sz="28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VE" sz="2800" dirty="0" err="1" smtClean="0">
                <a:solidFill>
                  <a:schemeClr val="tx1">
                    <a:tint val="75000"/>
                  </a:schemeClr>
                </a:solidFill>
              </a:rPr>
              <a:t>Symposium</a:t>
            </a:r>
            <a:r>
              <a:rPr lang="es-VE" sz="2800" dirty="0" smtClean="0">
                <a:solidFill>
                  <a:schemeClr val="tx1">
                    <a:tint val="75000"/>
                  </a:schemeClr>
                </a:solidFill>
              </a:rPr>
              <a:t> at </a:t>
            </a:r>
            <a:r>
              <a:rPr lang="es-VE" sz="2800" dirty="0" err="1" smtClean="0">
                <a:solidFill>
                  <a:schemeClr val="tx1">
                    <a:tint val="75000"/>
                  </a:schemeClr>
                </a:solidFill>
              </a:rPr>
              <a:t>Chautauqua</a:t>
            </a:r>
            <a:r>
              <a:rPr lang="es-VE" sz="2800" dirty="0" smtClean="0">
                <a:solidFill>
                  <a:schemeClr val="tx1">
                    <a:tint val="75000"/>
                  </a:schemeClr>
                </a:solidFill>
              </a:rPr>
              <a:t>:</a:t>
            </a:r>
          </a:p>
          <a:p>
            <a:pPr lvl="2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s-V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Performances</a:t>
            </a:r>
          </a:p>
          <a:p>
            <a:pPr lvl="2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VE" sz="28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VE" sz="2800" dirty="0" err="1" smtClean="0">
                <a:solidFill>
                  <a:schemeClr val="tx1">
                    <a:tint val="75000"/>
                  </a:schemeClr>
                </a:solidFill>
              </a:rPr>
              <a:t>Discussion</a:t>
            </a:r>
            <a:r>
              <a:rPr lang="es-VE" sz="2800" dirty="0" smtClean="0">
                <a:solidFill>
                  <a:schemeClr val="tx1">
                    <a:tint val="75000"/>
                  </a:schemeClr>
                </a:solidFill>
              </a:rPr>
              <a:t> / Panel</a:t>
            </a:r>
            <a:endParaRPr kumimoji="0" lang="es-VE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962400"/>
            <a:ext cx="723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At least two team members should be available to go to Chautauqua in September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Design</a:t>
            </a:r>
            <a:r>
              <a:rPr lang="es-VE" dirty="0" smtClean="0"/>
              <a:t> </a:t>
            </a:r>
            <a:r>
              <a:rPr lang="es-VE" dirty="0" err="1" smtClean="0"/>
              <a:t>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1143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s-VE" sz="4400" dirty="0" err="1" smtClean="0">
                <a:solidFill>
                  <a:schemeClr val="bg2">
                    <a:lumMod val="75000"/>
                  </a:schemeClr>
                </a:solidFill>
              </a:rPr>
              <a:t>Quarter</a:t>
            </a:r>
            <a:r>
              <a:rPr lang="es-VE" sz="44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VE" sz="4400" dirty="0" err="1" smtClean="0">
                <a:solidFill>
                  <a:schemeClr val="bg2">
                    <a:lumMod val="75000"/>
                  </a:schemeClr>
                </a:solidFill>
              </a:rPr>
              <a:t>Presentations</a:t>
            </a:r>
            <a:endParaRPr lang="es-VE" sz="4400" dirty="0" smtClean="0">
              <a:solidFill>
                <a:schemeClr val="bg2">
                  <a:lumMod val="75000"/>
                </a:schemeClr>
              </a:solidFill>
            </a:endParaRPr>
          </a:p>
          <a:p>
            <a:pPr>
              <a:buNone/>
            </a:pPr>
            <a:endParaRPr lang="es-VE" sz="4400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Design</a:t>
            </a:r>
            <a:r>
              <a:rPr lang="es-VE" dirty="0" smtClean="0"/>
              <a:t> </a:t>
            </a:r>
            <a:r>
              <a:rPr lang="es-VE" dirty="0" err="1" smtClean="0"/>
              <a:t>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609599"/>
          </a:xfrm>
        </p:spPr>
        <p:txBody>
          <a:bodyPr/>
          <a:lstStyle/>
          <a:p>
            <a:pPr algn="ctr">
              <a:buNone/>
            </a:pPr>
            <a:r>
              <a:rPr lang="es-VE" dirty="0" err="1" smtClean="0"/>
              <a:t>Quarter</a:t>
            </a:r>
            <a:r>
              <a:rPr lang="es-VE" dirty="0" smtClean="0"/>
              <a:t> </a:t>
            </a:r>
            <a:r>
              <a:rPr lang="es-VE" dirty="0" err="1" smtClean="0"/>
              <a:t>Presentations</a:t>
            </a:r>
            <a:endParaRPr lang="es-VE" dirty="0" smtClean="0"/>
          </a:p>
          <a:p>
            <a:pPr>
              <a:buNone/>
            </a:pPr>
            <a:endParaRPr lang="es-VE" dirty="0" smtClean="0"/>
          </a:p>
        </p:txBody>
      </p:sp>
      <p:pic>
        <p:nvPicPr>
          <p:cNvPr id="5" name="Picture 2" descr="U:\fsouki\Desktop\rj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820" y="1976348"/>
            <a:ext cx="2487434" cy="1865401"/>
          </a:xfrm>
          <a:prstGeom prst="rect">
            <a:avLst/>
          </a:prstGeom>
          <a:noFill/>
        </p:spPr>
      </p:pic>
      <p:pic>
        <p:nvPicPr>
          <p:cNvPr id="6" name="Picture 10" descr="U:\fsouki\Desktop\rj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981200"/>
            <a:ext cx="2498232" cy="1872796"/>
          </a:xfrm>
          <a:prstGeom prst="rect">
            <a:avLst/>
          </a:prstGeom>
          <a:noFill/>
        </p:spPr>
      </p:pic>
      <p:pic>
        <p:nvPicPr>
          <p:cNvPr id="8" name="Picture 27" descr="U:\fsouki\Desktop\a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581400"/>
            <a:ext cx="2819400" cy="281940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1981200"/>
            <a:ext cx="4419600" cy="362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Design</a:t>
            </a:r>
            <a:r>
              <a:rPr lang="es-VE" dirty="0" smtClean="0"/>
              <a:t> </a:t>
            </a:r>
            <a:r>
              <a:rPr lang="es-VE" dirty="0" err="1" smtClean="0"/>
              <a:t>Concepts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2057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VE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Half</a:t>
            </a:r>
            <a:r>
              <a:rPr kumimoji="0" lang="es-VE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VE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Presentations</a:t>
            </a:r>
            <a:endParaRPr kumimoji="0" lang="es-VE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VE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Design</a:t>
            </a:r>
            <a:r>
              <a:rPr lang="es-VE" dirty="0" smtClean="0"/>
              <a:t> </a:t>
            </a:r>
            <a:r>
              <a:rPr lang="es-VE" dirty="0" err="1" smtClean="0"/>
              <a:t>Concepts</a:t>
            </a:r>
            <a:endParaRPr lang="en-US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533400" y="2213095"/>
          <a:ext cx="1692341" cy="2817692"/>
        </p:xfrm>
        <a:graphic>
          <a:graphicData uri="http://schemas.openxmlformats.org/presentationml/2006/ole">
            <p:oleObj spid="_x0000_s1026" name="Image" r:id="rId3" imgW="3428571" imgH="4761905" progId="Photoshop.Image.11">
              <p:embed/>
            </p:oleObj>
          </a:graphicData>
        </a:graphic>
      </p:graphicFrame>
      <p:pic>
        <p:nvPicPr>
          <p:cNvPr id="5" name="Picture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2209800"/>
            <a:ext cx="2611780" cy="280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609599"/>
          </a:xfrm>
        </p:spPr>
        <p:txBody>
          <a:bodyPr/>
          <a:lstStyle/>
          <a:p>
            <a:pPr algn="ctr">
              <a:buNone/>
            </a:pPr>
            <a:r>
              <a:rPr lang="es-VE" dirty="0" err="1" smtClean="0"/>
              <a:t>Half</a:t>
            </a:r>
            <a:r>
              <a:rPr lang="es-VE" dirty="0" smtClean="0"/>
              <a:t> </a:t>
            </a:r>
            <a:r>
              <a:rPr lang="es-VE" dirty="0" err="1" smtClean="0"/>
              <a:t>Presentations</a:t>
            </a:r>
            <a:endParaRPr lang="es-VE" dirty="0" smtClean="0"/>
          </a:p>
          <a:p>
            <a:pPr>
              <a:buNone/>
            </a:pPr>
            <a:endParaRPr lang="es-VE" dirty="0" smtClean="0"/>
          </a:p>
        </p:txBody>
      </p:sp>
      <p:pic>
        <p:nvPicPr>
          <p:cNvPr id="8" name="Picture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1981200"/>
            <a:ext cx="2515423" cy="353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172200"/>
            <a:ext cx="6019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534400" y="6172200"/>
            <a:ext cx="6096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 descr="U:\fsouki\Desktop\Chautauqua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5732114"/>
            <a:ext cx="2335040" cy="897286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0" y="762000"/>
            <a:ext cx="152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868681"/>
            <a:ext cx="1524000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620000" y="762000"/>
            <a:ext cx="15240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620000" y="868681"/>
            <a:ext cx="1524000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0" y="6629400"/>
            <a:ext cx="9144000" cy="7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676400" y="53975"/>
            <a:ext cx="5791200" cy="1470025"/>
          </a:xfrm>
        </p:spPr>
        <p:txBody>
          <a:bodyPr/>
          <a:lstStyle/>
          <a:p>
            <a:r>
              <a:rPr lang="es-VE" dirty="0" err="1" smtClean="0">
                <a:latin typeface="Sylfaen" pitchFamily="18" charset="0"/>
                <a:cs typeface="Raavi" pitchFamily="2"/>
              </a:rPr>
              <a:t>Chautauqua</a:t>
            </a:r>
            <a:r>
              <a:rPr lang="es-VE" dirty="0" smtClean="0">
                <a:latin typeface="Sylfaen" pitchFamily="18" charset="0"/>
                <a:cs typeface="Raavi" pitchFamily="2"/>
              </a:rPr>
              <a:t> </a:t>
            </a:r>
            <a:r>
              <a:rPr lang="es-VE" dirty="0" err="1" smtClean="0">
                <a:latin typeface="Sylfaen" pitchFamily="18" charset="0"/>
                <a:cs typeface="Raavi" pitchFamily="2"/>
              </a:rPr>
              <a:t>Interactive</a:t>
            </a:r>
            <a:endParaRPr lang="en-US" dirty="0">
              <a:latin typeface="Sylfaen" pitchFamily="18" charset="0"/>
              <a:cs typeface="Raavi" pitchFamily="2"/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2232025"/>
            <a:ext cx="4038600" cy="3048000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s-VE" sz="2800" dirty="0" err="1" smtClean="0"/>
              <a:t>Goutham</a:t>
            </a:r>
            <a:r>
              <a:rPr lang="es-VE" sz="2800" dirty="0" smtClean="0"/>
              <a:t> </a:t>
            </a:r>
            <a:r>
              <a:rPr lang="es-VE" sz="2800" dirty="0" err="1" smtClean="0"/>
              <a:t>Dindukurthi</a:t>
            </a:r>
            <a:endParaRPr lang="es-VE" sz="2800" dirty="0" smtClean="0"/>
          </a:p>
          <a:p>
            <a:pPr algn="l">
              <a:buFont typeface="Arial" pitchFamily="34" charset="0"/>
              <a:buChar char="•"/>
            </a:pPr>
            <a:r>
              <a:rPr lang="es-VE" sz="2800" dirty="0" err="1" smtClean="0"/>
              <a:t>Kyle</a:t>
            </a:r>
            <a:r>
              <a:rPr lang="es-VE" sz="2800" dirty="0" smtClean="0"/>
              <a:t> </a:t>
            </a:r>
            <a:r>
              <a:rPr lang="es-VE" sz="2800" dirty="0" err="1" smtClean="0"/>
              <a:t>Dolan</a:t>
            </a:r>
            <a:endParaRPr lang="es-VE" sz="2800" dirty="0" smtClean="0"/>
          </a:p>
          <a:p>
            <a:pPr algn="l">
              <a:buFont typeface="Arial" pitchFamily="34" charset="0"/>
              <a:buChar char="•"/>
            </a:pPr>
            <a:r>
              <a:rPr lang="es-VE" sz="2800" dirty="0" smtClean="0"/>
              <a:t>Ben Miller</a:t>
            </a:r>
          </a:p>
          <a:p>
            <a:pPr algn="l">
              <a:buFont typeface="Arial" pitchFamily="34" charset="0"/>
              <a:buChar char="•"/>
            </a:pPr>
            <a:r>
              <a:rPr lang="es-VE" sz="2800" dirty="0" smtClean="0"/>
              <a:t>Francisco </a:t>
            </a:r>
            <a:r>
              <a:rPr lang="es-VE" sz="2800" dirty="0" err="1" smtClean="0"/>
              <a:t>Souki</a:t>
            </a:r>
            <a:endParaRPr lang="es-VE" sz="2800" dirty="0" smtClean="0"/>
          </a:p>
          <a:p>
            <a:pPr algn="l">
              <a:buFont typeface="Arial" pitchFamily="34" charset="0"/>
              <a:buChar char="•"/>
            </a:pPr>
            <a:r>
              <a:rPr lang="es-VE" sz="2800" dirty="0" err="1" smtClean="0"/>
              <a:t>Aaron</a:t>
            </a:r>
            <a:r>
              <a:rPr lang="es-VE" sz="2800" dirty="0" smtClean="0"/>
              <a:t> </a:t>
            </a:r>
            <a:r>
              <a:rPr lang="es-VE" sz="2800" dirty="0" err="1" smtClean="0"/>
              <a:t>Vanderbeek</a:t>
            </a:r>
            <a:endParaRPr lang="es-VE" sz="2800" dirty="0" smtClean="0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4572000" y="1927225"/>
            <a:ext cx="4038600" cy="304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V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Drew</a:t>
            </a:r>
            <a:r>
              <a:rPr kumimoji="0" lang="es-V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V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Davidson</a:t>
            </a:r>
            <a:endParaRPr kumimoji="0" lang="es-VE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VE" sz="2800" dirty="0" smtClean="0">
                <a:solidFill>
                  <a:schemeClr val="tx1">
                    <a:tint val="75000"/>
                  </a:schemeClr>
                </a:solidFill>
              </a:rPr>
              <a:t>Brenda </a:t>
            </a:r>
            <a:r>
              <a:rPr lang="es-VE" sz="2800" dirty="0" err="1" smtClean="0">
                <a:solidFill>
                  <a:schemeClr val="tx1">
                    <a:tint val="75000"/>
                  </a:schemeClr>
                </a:solidFill>
              </a:rPr>
              <a:t>Harger</a:t>
            </a:r>
            <a:endParaRPr kumimoji="0" lang="es-VE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s-VE" sz="3200" dirty="0" smtClean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16764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3200" u="sng" dirty="0" err="1" smtClean="0">
                <a:solidFill>
                  <a:schemeClr val="bg2">
                    <a:lumMod val="75000"/>
                  </a:schemeClr>
                </a:solidFill>
              </a:rPr>
              <a:t>The</a:t>
            </a:r>
            <a:r>
              <a:rPr lang="es-VE" sz="3200" u="sng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VE" sz="3200" u="sng" dirty="0" err="1" smtClean="0">
                <a:solidFill>
                  <a:schemeClr val="bg2">
                    <a:lumMod val="75000"/>
                  </a:schemeClr>
                </a:solidFill>
              </a:rPr>
              <a:t>Team</a:t>
            </a:r>
            <a:r>
              <a:rPr lang="es-VE" sz="3200" dirty="0" smtClean="0">
                <a:solidFill>
                  <a:schemeClr val="bg2">
                    <a:lumMod val="75000"/>
                  </a:schemeClr>
                </a:solidFill>
              </a:rPr>
              <a:t>:</a:t>
            </a:r>
            <a:endParaRPr lang="en-US" sz="3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19600" y="13716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3200" u="sng" dirty="0" err="1" smtClean="0">
                <a:solidFill>
                  <a:schemeClr val="bg2">
                    <a:lumMod val="75000"/>
                  </a:schemeClr>
                </a:solidFill>
              </a:rPr>
              <a:t>Advisors</a:t>
            </a:r>
            <a:r>
              <a:rPr lang="es-VE" sz="3200" dirty="0" smtClean="0">
                <a:solidFill>
                  <a:schemeClr val="bg2">
                    <a:lumMod val="75000"/>
                  </a:schemeClr>
                </a:solidFill>
              </a:rPr>
              <a:t>:</a:t>
            </a:r>
            <a:endParaRPr lang="en-US" sz="3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4572000" y="3962400"/>
            <a:ext cx="40386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V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Margaret Johnson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VE" sz="2800" dirty="0" smtClean="0">
                <a:solidFill>
                  <a:schemeClr val="tx1">
                    <a:tint val="75000"/>
                  </a:schemeClr>
                </a:solidFill>
              </a:rPr>
              <a:t>Bonnie Nelson </a:t>
            </a:r>
            <a:r>
              <a:rPr lang="es-VE" sz="2800" dirty="0" err="1" smtClean="0">
                <a:solidFill>
                  <a:schemeClr val="tx1">
                    <a:tint val="75000"/>
                  </a:schemeClr>
                </a:solidFill>
              </a:rPr>
              <a:t>Schwartz</a:t>
            </a:r>
            <a:endParaRPr kumimoji="0" lang="es-VE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43400" y="335280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3200" u="sng" dirty="0" err="1" smtClean="0">
                <a:solidFill>
                  <a:schemeClr val="bg2">
                    <a:lumMod val="75000"/>
                  </a:schemeClr>
                </a:solidFill>
              </a:rPr>
              <a:t>Client</a:t>
            </a:r>
            <a:r>
              <a:rPr lang="es-VE" sz="3200" u="sng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VE" sz="3200" u="sng" dirty="0" err="1" smtClean="0">
                <a:solidFill>
                  <a:schemeClr val="bg2">
                    <a:lumMod val="75000"/>
                  </a:schemeClr>
                </a:solidFill>
              </a:rPr>
              <a:t>Representatives</a:t>
            </a:r>
            <a:r>
              <a:rPr lang="es-VE" sz="3200" dirty="0" smtClean="0">
                <a:solidFill>
                  <a:schemeClr val="bg2">
                    <a:lumMod val="75000"/>
                  </a:schemeClr>
                </a:solidFill>
              </a:rPr>
              <a:t>:</a:t>
            </a:r>
            <a:endParaRPr lang="en-US" sz="3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smtClean="0"/>
              <a:t>Hamlet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60959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s-VE" sz="4000" dirty="0" smtClean="0">
                <a:solidFill>
                  <a:schemeClr val="bg2">
                    <a:lumMod val="75000"/>
                  </a:schemeClr>
                </a:solidFill>
              </a:rPr>
              <a:t>Final </a:t>
            </a:r>
            <a:r>
              <a:rPr lang="es-VE" sz="4000" dirty="0" err="1" smtClean="0">
                <a:solidFill>
                  <a:schemeClr val="bg2">
                    <a:lumMod val="75000"/>
                  </a:schemeClr>
                </a:solidFill>
              </a:rPr>
              <a:t>Designs</a:t>
            </a:r>
            <a:endParaRPr lang="es-VE" sz="4000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1143000" y="1981200"/>
          <a:ext cx="2102652" cy="3500438"/>
        </p:xfrm>
        <a:graphic>
          <a:graphicData uri="http://schemas.openxmlformats.org/presentationml/2006/ole">
            <p:oleObj spid="_x0000_s18434" name="Image" r:id="rId3" imgW="3428571" imgH="4761905" progId="Photoshop.Image.11">
              <p:embed/>
            </p:oleObj>
          </a:graphicData>
        </a:graphic>
      </p:graphicFrame>
      <p:sp>
        <p:nvSpPr>
          <p:cNvPr id="5" name="Subtitle 2"/>
          <p:cNvSpPr txBox="1">
            <a:spLocks/>
          </p:cNvSpPr>
          <p:nvPr/>
        </p:nvSpPr>
        <p:spPr>
          <a:xfrm>
            <a:off x="3429000" y="2046982"/>
            <a:ext cx="4953000" cy="304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V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Design</a:t>
            </a:r>
            <a:r>
              <a:rPr kumimoji="0" lang="es-VE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VE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Document</a:t>
            </a:r>
            <a:r>
              <a:rPr kumimoji="0" lang="es-VE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VE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fully</a:t>
            </a:r>
            <a:r>
              <a:rPr kumimoji="0" lang="es-VE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VE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completed</a:t>
            </a:r>
            <a:endParaRPr kumimoji="0" lang="es-VE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V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Purchased</a:t>
            </a:r>
            <a:r>
              <a:rPr kumimoji="0" lang="es-VE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VE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mos</a:t>
            </a:r>
            <a:r>
              <a:rPr lang="es-VE" sz="2800" dirty="0" smtClean="0"/>
              <a:t>t of </a:t>
            </a:r>
            <a:r>
              <a:rPr lang="es-VE" sz="2800" dirty="0" err="1" smtClean="0"/>
              <a:t>the</a:t>
            </a:r>
            <a:r>
              <a:rPr lang="es-VE" sz="2800" dirty="0" smtClean="0"/>
              <a:t> </a:t>
            </a:r>
            <a:r>
              <a:rPr lang="es-VE" sz="2800" dirty="0" err="1" smtClean="0"/>
              <a:t>tech</a:t>
            </a:r>
            <a:endParaRPr lang="es-VE" sz="28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VE" sz="2800" dirty="0" err="1" smtClean="0"/>
              <a:t>Tech</a:t>
            </a:r>
            <a:r>
              <a:rPr lang="es-VE" sz="2800" dirty="0" smtClean="0"/>
              <a:t> </a:t>
            </a:r>
            <a:r>
              <a:rPr lang="es-VE" sz="2800" dirty="0" err="1" smtClean="0"/>
              <a:t>solutions</a:t>
            </a:r>
            <a:r>
              <a:rPr lang="es-VE" sz="2800" dirty="0" smtClean="0"/>
              <a:t> at </a:t>
            </a:r>
            <a:r>
              <a:rPr lang="es-VE" sz="2800" dirty="0" smtClean="0"/>
              <a:t>70%</a:t>
            </a:r>
            <a:endParaRPr kumimoji="0" lang="es-VE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600" y="4180582"/>
            <a:ext cx="434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3200" dirty="0" err="1" smtClean="0">
                <a:solidFill>
                  <a:schemeClr val="bg2">
                    <a:lumMod val="75000"/>
                  </a:schemeClr>
                </a:solidFill>
              </a:rPr>
              <a:t>However</a:t>
            </a:r>
            <a:r>
              <a:rPr lang="es-VE" sz="3200" dirty="0" smtClean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s-VE" sz="3200" dirty="0" err="1" smtClean="0">
                <a:solidFill>
                  <a:schemeClr val="bg2">
                    <a:lumMod val="75000"/>
                  </a:schemeClr>
                </a:solidFill>
              </a:rPr>
              <a:t>we</a:t>
            </a:r>
            <a:r>
              <a:rPr lang="es-VE" sz="32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VE" sz="3200" dirty="0" err="1" smtClean="0">
                <a:solidFill>
                  <a:schemeClr val="bg2">
                    <a:lumMod val="75000"/>
                  </a:schemeClr>
                </a:solidFill>
              </a:rPr>
              <a:t>chose</a:t>
            </a:r>
            <a:r>
              <a:rPr lang="es-VE" sz="32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VE" sz="3200" dirty="0" err="1" smtClean="0">
                <a:solidFill>
                  <a:schemeClr val="bg2">
                    <a:lumMod val="75000"/>
                  </a:schemeClr>
                </a:solidFill>
              </a:rPr>
              <a:t>not</a:t>
            </a:r>
            <a:r>
              <a:rPr lang="es-VE" sz="32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VE" sz="3200" dirty="0" err="1" smtClean="0">
                <a:solidFill>
                  <a:schemeClr val="bg2">
                    <a:lumMod val="75000"/>
                  </a:schemeClr>
                </a:solidFill>
              </a:rPr>
              <a:t>to</a:t>
            </a:r>
            <a:r>
              <a:rPr lang="es-VE" sz="32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VE" sz="3200" dirty="0" err="1" smtClean="0">
                <a:solidFill>
                  <a:schemeClr val="bg2">
                    <a:lumMod val="75000"/>
                  </a:schemeClr>
                </a:solidFill>
              </a:rPr>
              <a:t>put</a:t>
            </a:r>
            <a:r>
              <a:rPr lang="es-VE" sz="32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VE" sz="3200" dirty="0" err="1" smtClean="0">
                <a:solidFill>
                  <a:schemeClr val="bg2">
                    <a:lumMod val="75000"/>
                  </a:schemeClr>
                </a:solidFill>
              </a:rPr>
              <a:t>on</a:t>
            </a:r>
            <a:r>
              <a:rPr lang="es-VE" sz="3200" dirty="0" smtClean="0">
                <a:solidFill>
                  <a:schemeClr val="bg2">
                    <a:lumMod val="75000"/>
                  </a:schemeClr>
                </a:solidFill>
              </a:rPr>
              <a:t> a performance</a:t>
            </a:r>
            <a:endParaRPr lang="en-US" sz="3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2057400"/>
            <a:ext cx="2786701" cy="3913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" name="Title 1"/>
          <p:cNvSpPr>
            <a:spLocks noGrp="1"/>
          </p:cNvSpPr>
          <p:nvPr>
            <p:ph type="title"/>
          </p:nvPr>
        </p:nvSpPr>
        <p:spPr>
          <a:xfrm>
            <a:off x="1752600" y="5334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Rashomon</a:t>
            </a:r>
            <a:endParaRPr lang="en-US" dirty="0"/>
          </a:p>
        </p:txBody>
      </p:sp>
      <p:sp>
        <p:nvSpPr>
          <p:cNvPr id="168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60959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s-VE" sz="4000" dirty="0" smtClean="0">
                <a:solidFill>
                  <a:schemeClr val="bg2">
                    <a:lumMod val="75000"/>
                  </a:schemeClr>
                </a:solidFill>
              </a:rPr>
              <a:t>Final </a:t>
            </a:r>
            <a:r>
              <a:rPr lang="es-VE" sz="4000" dirty="0" err="1" smtClean="0">
                <a:solidFill>
                  <a:schemeClr val="bg2">
                    <a:lumMod val="75000"/>
                  </a:schemeClr>
                </a:solidFill>
              </a:rPr>
              <a:t>Designs</a:t>
            </a:r>
            <a:endParaRPr lang="es-VE" sz="4000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Rashomon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600200" y="17526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/>
                </a:solidFill>
              </a:rPr>
              <a:t>High Concept - Goal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9600" y="2667000"/>
            <a:ext cx="807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Exploiting the emphasis on perspectives in the story “</a:t>
            </a:r>
            <a:r>
              <a:rPr lang="en-US" sz="2800" dirty="0" err="1" smtClean="0"/>
              <a:t>Rashomon</a:t>
            </a:r>
            <a:r>
              <a:rPr lang="en-US" sz="2800" dirty="0" smtClean="0"/>
              <a:t>” to give an audience meaningful choices to make in a non-traditional theater setting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Rashomon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3657600"/>
            <a:ext cx="1676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00600" y="2590800"/>
            <a:ext cx="28194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800600" y="3657600"/>
            <a:ext cx="28194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00600" y="4800600"/>
            <a:ext cx="28194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Elbow Connector 8"/>
          <p:cNvCxnSpPr>
            <a:stCxn id="4" idx="3"/>
            <a:endCxn id="7" idx="1"/>
          </p:cNvCxnSpPr>
          <p:nvPr/>
        </p:nvCxnSpPr>
        <p:spPr>
          <a:xfrm>
            <a:off x="2362200" y="3886200"/>
            <a:ext cx="2438400" cy="1143000"/>
          </a:xfrm>
          <a:prstGeom prst="bentConnector3">
            <a:avLst>
              <a:gd name="adj1" fmla="val 4336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6" idx="1"/>
          </p:cNvCxnSpPr>
          <p:nvPr/>
        </p:nvCxnSpPr>
        <p:spPr>
          <a:xfrm>
            <a:off x="3429000" y="3886200"/>
            <a:ext cx="1371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endCxn id="5" idx="1"/>
          </p:cNvCxnSpPr>
          <p:nvPr/>
        </p:nvCxnSpPr>
        <p:spPr>
          <a:xfrm flipV="1">
            <a:off x="3429000" y="2819400"/>
            <a:ext cx="1371600" cy="1066800"/>
          </a:xfrm>
          <a:prstGeom prst="bentConnector3">
            <a:avLst>
              <a:gd name="adj1" fmla="val -694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33400" y="28194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Everyone</a:t>
            </a:r>
          </a:p>
          <a:p>
            <a:pPr algn="ctr"/>
            <a:r>
              <a:rPr lang="en-US" sz="2400" dirty="0" smtClean="0"/>
              <a:t>Agrees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5715000" y="25908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Bandit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5715000" y="36576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Wife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5638800" y="48006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Husband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3657600" y="1447800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2"/>
                </a:solidFill>
              </a:rPr>
              <a:t>The Story</a:t>
            </a:r>
            <a:endParaRPr lang="en-US" sz="32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Rashomon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838200" y="1752600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/>
                </a:solidFill>
              </a:rPr>
              <a:t>Layout</a:t>
            </a:r>
            <a:endParaRPr lang="en-US" sz="3200" dirty="0">
              <a:solidFill>
                <a:schemeClr val="bg2"/>
              </a:solidFill>
            </a:endParaRPr>
          </a:p>
        </p:txBody>
      </p:sp>
      <p:grpSp>
        <p:nvGrpSpPr>
          <p:cNvPr id="2050" name="Group 2"/>
          <p:cNvGrpSpPr>
            <a:grpSpLocks/>
          </p:cNvGrpSpPr>
          <p:nvPr/>
        </p:nvGrpSpPr>
        <p:grpSpPr bwMode="auto">
          <a:xfrm rot="10800000">
            <a:off x="4572000" y="1600200"/>
            <a:ext cx="3925888" cy="3900487"/>
            <a:chOff x="2808" y="3543"/>
            <a:chExt cx="6182" cy="6144"/>
          </a:xfrm>
        </p:grpSpPr>
        <p:grpSp>
          <p:nvGrpSpPr>
            <p:cNvPr id="2051" name="Group 3"/>
            <p:cNvGrpSpPr>
              <a:grpSpLocks/>
            </p:cNvGrpSpPr>
            <p:nvPr/>
          </p:nvGrpSpPr>
          <p:grpSpPr bwMode="auto">
            <a:xfrm>
              <a:off x="2808" y="3543"/>
              <a:ext cx="6182" cy="6144"/>
              <a:chOff x="2652" y="9126"/>
              <a:chExt cx="6182" cy="6144"/>
            </a:xfrm>
          </p:grpSpPr>
          <p:grpSp>
            <p:nvGrpSpPr>
              <p:cNvPr id="2052" name="Group 4"/>
              <p:cNvGrpSpPr>
                <a:grpSpLocks/>
              </p:cNvGrpSpPr>
              <p:nvPr/>
            </p:nvGrpSpPr>
            <p:grpSpPr bwMode="auto">
              <a:xfrm>
                <a:off x="2652" y="9126"/>
                <a:ext cx="6182" cy="6144"/>
                <a:chOff x="2652" y="9110"/>
                <a:chExt cx="6182" cy="6144"/>
              </a:xfrm>
            </p:grpSpPr>
            <p:grpSp>
              <p:nvGrpSpPr>
                <p:cNvPr id="2053" name="Group 5"/>
                <p:cNvGrpSpPr>
                  <a:grpSpLocks/>
                </p:cNvGrpSpPr>
                <p:nvPr/>
              </p:nvGrpSpPr>
              <p:grpSpPr bwMode="auto">
                <a:xfrm>
                  <a:off x="2652" y="9110"/>
                  <a:ext cx="6182" cy="6144"/>
                  <a:chOff x="2652" y="9110"/>
                  <a:chExt cx="6182" cy="6144"/>
                </a:xfrm>
              </p:grpSpPr>
              <p:grpSp>
                <p:nvGrpSpPr>
                  <p:cNvPr id="2054" name="Group 6"/>
                  <p:cNvGrpSpPr>
                    <a:grpSpLocks/>
                  </p:cNvGrpSpPr>
                  <p:nvPr/>
                </p:nvGrpSpPr>
                <p:grpSpPr bwMode="auto">
                  <a:xfrm>
                    <a:off x="2652" y="9114"/>
                    <a:ext cx="5746" cy="4959"/>
                    <a:chOff x="2652" y="9114"/>
                    <a:chExt cx="5746" cy="4959"/>
                  </a:xfrm>
                </p:grpSpPr>
                <p:grpSp>
                  <p:nvGrpSpPr>
                    <p:cNvPr id="2055" name="Group 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52" y="9114"/>
                      <a:ext cx="5746" cy="4959"/>
                      <a:chOff x="2652" y="9114"/>
                      <a:chExt cx="5746" cy="4959"/>
                    </a:xfrm>
                  </p:grpSpPr>
                  <p:sp>
                    <p:nvSpPr>
                      <p:cNvPr id="2056" name="AutoShape 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91" y="9483"/>
                        <a:ext cx="5307" cy="4590"/>
                      </a:xfrm>
                      <a:prstGeom prst="hexagon">
                        <a:avLst>
                          <a:gd name="adj" fmla="val 28905"/>
                          <a:gd name="vf" fmla="val 115470"/>
                        </a:avLst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2057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52" y="9114"/>
                        <a:ext cx="1810" cy="2599"/>
                        <a:chOff x="2652" y="9114"/>
                        <a:chExt cx="1810" cy="2599"/>
                      </a:xfrm>
                    </p:grpSpPr>
                    <p:sp>
                      <p:nvSpPr>
                        <p:cNvPr id="2058" name="Rectangle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9389">
                          <a:off x="2652" y="9114"/>
                          <a:ext cx="1181" cy="246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59" name="AutoShape 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-25029326">
                          <a:off x="2694" y="9843"/>
                          <a:ext cx="1078" cy="1078"/>
                        </a:xfrm>
                        <a:prstGeom prst="smileyFace">
                          <a:avLst>
                            <a:gd name="adj" fmla="val 4653"/>
                          </a:avLst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2060" name="Group 12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18000000">
                          <a:off x="3718" y="10403"/>
                          <a:ext cx="288" cy="597"/>
                          <a:chOff x="1101" y="11070"/>
                          <a:chExt cx="517" cy="1047"/>
                        </a:xfrm>
                      </p:grpSpPr>
                      <p:sp>
                        <p:nvSpPr>
                          <p:cNvPr id="2061" name="AutoShape 1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01" y="11070"/>
                            <a:ext cx="517" cy="517"/>
                          </a:xfrm>
                          <a:prstGeom prst="smileyFace">
                            <a:avLst>
                              <a:gd name="adj" fmla="val 4653"/>
                            </a:avLst>
                          </a:prstGeom>
                          <a:solidFill>
                            <a:srgbClr val="000000"/>
                          </a:solidFill>
                          <a:ln w="9525">
                            <a:solidFill>
                              <a:srgbClr val="FFFF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cxnSp>
                        <p:nvCxnSpPr>
                          <p:cNvPr id="2062" name="AutoShape 14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1359" y="11520"/>
                            <a:ext cx="2" cy="389"/>
                          </a:xfrm>
                          <a:prstGeom prst="straightConnector1">
                            <a:avLst/>
                          </a:prstGeom>
                          <a:noFill/>
                          <a:ln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  <p:cxnSp>
                        <p:nvCxnSpPr>
                          <p:cNvPr id="2063" name="AutoShape 15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1101" y="11667"/>
                            <a:ext cx="485" cy="1"/>
                          </a:xfrm>
                          <a:prstGeom prst="straightConnector1">
                            <a:avLst/>
                          </a:prstGeom>
                          <a:noFill/>
                          <a:ln w="285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  <p:cxnSp>
                        <p:nvCxnSpPr>
                          <p:cNvPr id="2064" name="AutoShape 16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 flipH="1">
                            <a:off x="1230" y="11877"/>
                            <a:ext cx="127" cy="240"/>
                          </a:xfrm>
                          <a:prstGeom prst="straightConnector1">
                            <a:avLst/>
                          </a:prstGeom>
                          <a:noFill/>
                          <a:ln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  <p:cxnSp>
                        <p:nvCxnSpPr>
                          <p:cNvPr id="2065" name="AutoShape 17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1361" y="11877"/>
                            <a:ext cx="112" cy="239"/>
                          </a:xfrm>
                          <a:prstGeom prst="straightConnector1">
                            <a:avLst/>
                          </a:prstGeom>
                          <a:noFill/>
                          <a:ln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</p:grpSp>
                    <p:grpSp>
                      <p:nvGrpSpPr>
                        <p:cNvPr id="2066" name="Group 18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-3567235">
                          <a:off x="3984" y="9437"/>
                          <a:ext cx="404" cy="552"/>
                          <a:chOff x="1165" y="11742"/>
                          <a:chExt cx="404" cy="552"/>
                        </a:xfrm>
                      </p:grpSpPr>
                      <p:sp>
                        <p:nvSpPr>
                          <p:cNvPr id="2067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65" y="11742"/>
                            <a:ext cx="404" cy="552"/>
                          </a:xfrm>
                          <a:prstGeom prst="rect">
                            <a:avLst/>
                          </a:prstGeom>
                          <a:solidFill>
                            <a:srgbClr val="000000"/>
                          </a:solidFill>
                          <a:ln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068" name="Oval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82" y="11796"/>
                            <a:ext cx="175" cy="175"/>
                          </a:xfrm>
                          <a:prstGeom prst="ellipse">
                            <a:avLst/>
                          </a:prstGeom>
                          <a:solidFill>
                            <a:srgbClr val="BFBFBF"/>
                          </a:solidFill>
                          <a:ln w="9525">
                            <a:solidFill>
                              <a:srgbClr val="FFFF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069" name="Oval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60" y="12033"/>
                            <a:ext cx="213" cy="213"/>
                          </a:xfrm>
                          <a:prstGeom prst="ellipse">
                            <a:avLst/>
                          </a:prstGeom>
                          <a:solidFill>
                            <a:srgbClr val="BFBFBF"/>
                          </a:solidFill>
                          <a:ln w="9525">
                            <a:solidFill>
                              <a:srgbClr val="FFFF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2070" name="Group 22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-3567235">
                          <a:off x="3023" y="11235"/>
                          <a:ext cx="404" cy="552"/>
                          <a:chOff x="1165" y="11742"/>
                          <a:chExt cx="404" cy="552"/>
                        </a:xfrm>
                      </p:grpSpPr>
                      <p:sp>
                        <p:nvSpPr>
                          <p:cNvPr id="2071" name="Rectangle 2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65" y="11742"/>
                            <a:ext cx="404" cy="552"/>
                          </a:xfrm>
                          <a:prstGeom prst="rect">
                            <a:avLst/>
                          </a:prstGeom>
                          <a:solidFill>
                            <a:srgbClr val="000000"/>
                          </a:solidFill>
                          <a:ln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072" name="Oval 2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82" y="11796"/>
                            <a:ext cx="175" cy="175"/>
                          </a:xfrm>
                          <a:prstGeom prst="ellipse">
                            <a:avLst/>
                          </a:prstGeom>
                          <a:solidFill>
                            <a:srgbClr val="BFBFBF"/>
                          </a:solidFill>
                          <a:ln w="9525">
                            <a:solidFill>
                              <a:srgbClr val="FFFF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073" name="Oval 2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60" y="12033"/>
                            <a:ext cx="213" cy="213"/>
                          </a:xfrm>
                          <a:prstGeom prst="ellipse">
                            <a:avLst/>
                          </a:prstGeom>
                          <a:solidFill>
                            <a:srgbClr val="BFBFBF"/>
                          </a:solidFill>
                          <a:ln w="9525">
                            <a:solidFill>
                              <a:srgbClr val="FFFF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sp>
                  <p:nvSpPr>
                    <p:cNvPr id="2074" name="Oval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19" y="10355"/>
                      <a:ext cx="2880" cy="2880"/>
                    </a:xfrm>
                    <a:prstGeom prst="ellipse">
                      <a:avLst/>
                    </a:prstGeom>
                    <a:solidFill>
                      <a:srgbClr val="D8D8D8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5" name="Oval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24" y="11293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6" name="Oval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22" y="11938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7" name="Oval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0" y="11942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8" name="Oval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452" y="11944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9" name="Oval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6" y="12475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0" name="Oval 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08" y="12472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1" name="Oval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6" y="11267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2" name="Oval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496" y="11313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3" name="Oval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19" y="10781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4" name="Oval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07" y="10798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085" name="Rectangle 37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5150" y="13434"/>
                    <a:ext cx="1181" cy="24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2086" name="AutoShape 3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838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87" name="AutoShape 3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145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88" name="AutoShape 4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452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89" name="AutoShape 4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759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0" name="AutoShape 4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066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1" name="AutoShape 4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373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2" name="AutoShape 4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495" y="9499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3" name="AutoShape 45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6761" y="9483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4" name="AutoShape 46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6924" y="9769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5" name="AutoShape 47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068" y="9995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6" name="AutoShape 48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215" y="10281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7" name="AutoShape 49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318" y="10517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8" name="AutoShape 50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497" y="10771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9" name="AutoShape 51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669" y="11071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0" name="AutoShape 52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756" y="11781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1" name="AutoShape 53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590" y="12070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2" name="AutoShape 54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381" y="12427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3" name="AutoShape 55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215" y="12716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4" name="AutoShape 56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050" y="12978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5" name="AutoShape 57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6884" y="13267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6" name="AutoShape 58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6749" y="13512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7" name="AutoShape 59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6745" y="13528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8" name="AutoShape 60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6439" y="13528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9" name="AutoShape 61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6065" y="13528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0" name="AutoShape 62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5759" y="13528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1" name="AutoShape 63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5403" y="13512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2" name="AutoShape 64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5097" y="13512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3" name="AutoShape 65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4758" y="13512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4" name="AutoShape 66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401" y="13485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5" name="AutoShape 6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219" y="13173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6" name="AutoShape 68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060" y="12924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7" name="AutoShape 69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878" y="12612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8" name="AutoShape 70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713" y="12299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9" name="AutoShape 71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531" y="11987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0" name="AutoShape 72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404" y="11733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1" name="AutoShape 7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126" y="11742"/>
                    <a:ext cx="635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2" name="AutoShape 74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756" y="11429"/>
                    <a:ext cx="476" cy="313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3" name="AutoShape 7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284" y="11341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4" name="AutoShape 7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501" y="11087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5" name="AutoShape 7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613" y="10769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6" name="AutoShape 7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830" y="10515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7" name="AutoShape 7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974" y="10173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8" name="AutoShape 8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191" y="9919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sp>
                <p:nvSpPr>
                  <p:cNvPr id="2129" name="Rectangle 81"/>
                  <p:cNvSpPr>
                    <a:spLocks noChangeArrowheads="1"/>
                  </p:cNvSpPr>
                  <p:nvPr/>
                </p:nvSpPr>
                <p:spPr bwMode="auto">
                  <a:xfrm rot="-1773471">
                    <a:off x="7653" y="9110"/>
                    <a:ext cx="1181" cy="24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30" name="AutoShape 82"/>
                  <p:cNvSpPr>
                    <a:spLocks noChangeArrowheads="1"/>
                  </p:cNvSpPr>
                  <p:nvPr/>
                </p:nvSpPr>
                <p:spPr bwMode="auto">
                  <a:xfrm rot="3429326" flipH="1">
                    <a:off x="7685" y="9755"/>
                    <a:ext cx="1078" cy="1078"/>
                  </a:xfrm>
                  <a:prstGeom prst="smileyFace">
                    <a:avLst>
                      <a:gd name="adj" fmla="val 4653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2131" name="Group 83"/>
                  <p:cNvGrpSpPr>
                    <a:grpSpLocks/>
                  </p:cNvGrpSpPr>
                  <p:nvPr/>
                </p:nvGrpSpPr>
                <p:grpSpPr bwMode="auto">
                  <a:xfrm rot="3600000" flipH="1">
                    <a:off x="7479" y="10339"/>
                    <a:ext cx="288" cy="597"/>
                    <a:chOff x="1101" y="11070"/>
                    <a:chExt cx="517" cy="1047"/>
                  </a:xfrm>
                </p:grpSpPr>
                <p:sp>
                  <p:nvSpPr>
                    <p:cNvPr id="2132" name="AutoShape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01" y="11070"/>
                      <a:ext cx="517" cy="517"/>
                    </a:xfrm>
                    <a:prstGeom prst="smileyFace">
                      <a:avLst>
                        <a:gd name="adj" fmla="val 4653"/>
                      </a:avLst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cxnSp>
                  <p:nvCxnSpPr>
                    <p:cNvPr id="2133" name="AutoShape 85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359" y="11520"/>
                      <a:ext cx="2" cy="389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34" name="AutoShape 86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101" y="11667"/>
                      <a:ext cx="485" cy="1"/>
                    </a:xfrm>
                    <a:prstGeom prst="straightConnector1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35" name="AutoShape 87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1230" y="11877"/>
                      <a:ext cx="127" cy="240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36" name="AutoShape 8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361" y="11877"/>
                      <a:ext cx="112" cy="239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</p:grpSp>
              <p:sp>
                <p:nvSpPr>
                  <p:cNvPr id="2137" name="AutoShape 89"/>
                  <p:cNvSpPr>
                    <a:spLocks noChangeArrowheads="1"/>
                  </p:cNvSpPr>
                  <p:nvPr/>
                </p:nvSpPr>
                <p:spPr bwMode="auto">
                  <a:xfrm rot="10686687" flipH="1">
                    <a:off x="5238" y="14128"/>
                    <a:ext cx="1078" cy="1078"/>
                  </a:xfrm>
                  <a:prstGeom prst="smileyFace">
                    <a:avLst>
                      <a:gd name="adj" fmla="val 4653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2138" name="Group 90"/>
                  <p:cNvGrpSpPr>
                    <a:grpSpLocks/>
                  </p:cNvGrpSpPr>
                  <p:nvPr/>
                </p:nvGrpSpPr>
                <p:grpSpPr bwMode="auto">
                  <a:xfrm rot="10800000" flipH="1">
                    <a:off x="5640" y="13596"/>
                    <a:ext cx="288" cy="597"/>
                    <a:chOff x="1101" y="11070"/>
                    <a:chExt cx="517" cy="1047"/>
                  </a:xfrm>
                </p:grpSpPr>
                <p:sp>
                  <p:nvSpPr>
                    <p:cNvPr id="2139" name="AutoShape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01" y="11070"/>
                      <a:ext cx="517" cy="517"/>
                    </a:xfrm>
                    <a:prstGeom prst="smileyFace">
                      <a:avLst>
                        <a:gd name="adj" fmla="val 4653"/>
                      </a:avLst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cxnSp>
                  <p:nvCxnSpPr>
                    <p:cNvPr id="2140" name="AutoShape 92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359" y="11520"/>
                      <a:ext cx="2" cy="389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41" name="AutoShape 9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101" y="11667"/>
                      <a:ext cx="485" cy="1"/>
                    </a:xfrm>
                    <a:prstGeom prst="straightConnector1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42" name="AutoShape 94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1230" y="11877"/>
                      <a:ext cx="127" cy="240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43" name="AutoShape 95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361" y="11877"/>
                      <a:ext cx="112" cy="239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</p:grpSp>
              <p:grpSp>
                <p:nvGrpSpPr>
                  <p:cNvPr id="2144" name="Group 96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4511" y="13918"/>
                    <a:ext cx="404" cy="552"/>
                    <a:chOff x="1165" y="11742"/>
                    <a:chExt cx="404" cy="552"/>
                  </a:xfrm>
                </p:grpSpPr>
                <p:sp>
                  <p:nvSpPr>
                    <p:cNvPr id="2145" name="Rectangle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65" y="11742"/>
                      <a:ext cx="404" cy="552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46" name="Oval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2" y="11796"/>
                      <a:ext cx="175" cy="175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47" name="Oval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60" y="12033"/>
                      <a:ext cx="213" cy="213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48" name="Group 100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6559" y="13918"/>
                    <a:ext cx="404" cy="552"/>
                    <a:chOff x="1165" y="11742"/>
                    <a:chExt cx="404" cy="552"/>
                  </a:xfrm>
                </p:grpSpPr>
                <p:sp>
                  <p:nvSpPr>
                    <p:cNvPr id="2149" name="Rectangle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65" y="11742"/>
                      <a:ext cx="404" cy="552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0" name="Oval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2" y="11796"/>
                      <a:ext cx="175" cy="175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1" name="Oval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60" y="12033"/>
                      <a:ext cx="213" cy="213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52" name="Group 104"/>
                  <p:cNvGrpSpPr>
                    <a:grpSpLocks/>
                  </p:cNvGrpSpPr>
                  <p:nvPr/>
                </p:nvGrpSpPr>
                <p:grpSpPr bwMode="auto">
                  <a:xfrm rot="3567235" flipH="1">
                    <a:off x="8097" y="11201"/>
                    <a:ext cx="404" cy="552"/>
                    <a:chOff x="1165" y="11742"/>
                    <a:chExt cx="404" cy="552"/>
                  </a:xfrm>
                </p:grpSpPr>
                <p:sp>
                  <p:nvSpPr>
                    <p:cNvPr id="2153" name="Rectangle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65" y="11742"/>
                      <a:ext cx="404" cy="552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" name="Oval 1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2" y="11796"/>
                      <a:ext cx="175" cy="175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" name="Oval 1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60" y="12033"/>
                      <a:ext cx="213" cy="213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156" name="AutoShape 108"/>
                <p:cNvSpPr>
                  <a:spLocks noChangeArrowheads="1"/>
                </p:cNvSpPr>
                <p:nvPr/>
              </p:nvSpPr>
              <p:spPr bwMode="auto">
                <a:xfrm>
                  <a:off x="3757" y="10053"/>
                  <a:ext cx="3999" cy="3459"/>
                </a:xfrm>
                <a:prstGeom prst="hexagon">
                  <a:avLst>
                    <a:gd name="adj" fmla="val 28903"/>
                    <a:gd name="vf" fmla="val 115470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157" name="Group 109"/>
              <p:cNvGrpSpPr>
                <a:grpSpLocks/>
              </p:cNvGrpSpPr>
              <p:nvPr/>
            </p:nvGrpSpPr>
            <p:grpSpPr bwMode="auto">
              <a:xfrm rot="3567235" flipH="1">
                <a:off x="7123" y="9414"/>
                <a:ext cx="404" cy="552"/>
                <a:chOff x="1165" y="11742"/>
                <a:chExt cx="404" cy="552"/>
              </a:xfrm>
            </p:grpSpPr>
            <p:sp>
              <p:nvSpPr>
                <p:cNvPr id="2158" name="Rectangle 110"/>
                <p:cNvSpPr>
                  <a:spLocks noChangeArrowheads="1"/>
                </p:cNvSpPr>
                <p:nvPr/>
              </p:nvSpPr>
              <p:spPr bwMode="auto">
                <a:xfrm>
                  <a:off x="1165" y="11742"/>
                  <a:ext cx="404" cy="552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9" name="Oval 111"/>
                <p:cNvSpPr>
                  <a:spLocks noChangeArrowheads="1"/>
                </p:cNvSpPr>
                <p:nvPr/>
              </p:nvSpPr>
              <p:spPr bwMode="auto">
                <a:xfrm>
                  <a:off x="1282" y="11796"/>
                  <a:ext cx="175" cy="175"/>
                </a:xfrm>
                <a:prstGeom prst="ellipse">
                  <a:avLst/>
                </a:prstGeom>
                <a:solidFill>
                  <a:srgbClr val="BFBFB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0" name="Oval 112"/>
                <p:cNvSpPr>
                  <a:spLocks noChangeArrowheads="1"/>
                </p:cNvSpPr>
                <p:nvPr/>
              </p:nvSpPr>
              <p:spPr bwMode="auto">
                <a:xfrm>
                  <a:off x="1260" y="12033"/>
                  <a:ext cx="213" cy="213"/>
                </a:xfrm>
                <a:prstGeom prst="ellipse">
                  <a:avLst/>
                </a:prstGeom>
                <a:solidFill>
                  <a:srgbClr val="BFBFB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2161" name="Group 113"/>
            <p:cNvGrpSpPr>
              <a:grpSpLocks/>
            </p:cNvGrpSpPr>
            <p:nvPr/>
          </p:nvGrpSpPr>
          <p:grpSpPr bwMode="auto">
            <a:xfrm>
              <a:off x="5090" y="5040"/>
              <a:ext cx="1099" cy="712"/>
              <a:chOff x="5090" y="5040"/>
              <a:chExt cx="1099" cy="712"/>
            </a:xfrm>
          </p:grpSpPr>
          <p:sp>
            <p:nvSpPr>
              <p:cNvPr id="2162" name="Oval 114"/>
              <p:cNvSpPr>
                <a:spLocks noChangeArrowheads="1"/>
              </p:cNvSpPr>
              <p:nvPr/>
            </p:nvSpPr>
            <p:spPr bwMode="auto">
              <a:xfrm>
                <a:off x="5202" y="5040"/>
                <a:ext cx="712" cy="712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3" name="AutoShape 115"/>
              <p:cNvSpPr>
                <a:spLocks noChangeArrowheads="1"/>
              </p:cNvSpPr>
              <p:nvPr/>
            </p:nvSpPr>
            <p:spPr bwMode="auto">
              <a:xfrm>
                <a:off x="5113" y="5271"/>
                <a:ext cx="210" cy="182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4" name="AutoShape 116"/>
              <p:cNvSpPr>
                <a:spLocks noChangeArrowheads="1"/>
              </p:cNvSpPr>
              <p:nvPr/>
            </p:nvSpPr>
            <p:spPr bwMode="auto">
              <a:xfrm flipV="1">
                <a:off x="5792" y="5319"/>
                <a:ext cx="210" cy="182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5" name="Rectangle 117"/>
              <p:cNvSpPr>
                <a:spLocks noChangeArrowheads="1"/>
              </p:cNvSpPr>
              <p:nvPr/>
            </p:nvSpPr>
            <p:spPr bwMode="auto">
              <a:xfrm>
                <a:off x="5090" y="5116"/>
                <a:ext cx="304" cy="146"/>
              </a:xfrm>
              <a:prstGeom prst="rect">
                <a:avLst/>
              </a:prstGeom>
              <a:solidFill>
                <a:srgbClr val="D8D8D8"/>
              </a:solidFill>
              <a:ln w="9525">
                <a:solidFill>
                  <a:srgbClr val="D8D8D8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6" name="Rectangle 118"/>
              <p:cNvSpPr>
                <a:spLocks noChangeArrowheads="1"/>
              </p:cNvSpPr>
              <p:nvPr/>
            </p:nvSpPr>
            <p:spPr bwMode="auto">
              <a:xfrm>
                <a:off x="5766" y="5509"/>
                <a:ext cx="423" cy="146"/>
              </a:xfrm>
              <a:prstGeom prst="rect">
                <a:avLst/>
              </a:prstGeom>
              <a:solidFill>
                <a:srgbClr val="D8D8D8"/>
              </a:solidFill>
              <a:ln w="9525">
                <a:solidFill>
                  <a:srgbClr val="D8D8D8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22" name="Straight Arrow Connector 121"/>
          <p:cNvCxnSpPr/>
          <p:nvPr/>
        </p:nvCxnSpPr>
        <p:spPr>
          <a:xfrm rot="10800000" flipV="1">
            <a:off x="5257800" y="1807052"/>
            <a:ext cx="762000" cy="1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3276600" y="1600200"/>
            <a:ext cx="1918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Projection Screens</a:t>
            </a:r>
            <a:endParaRPr lang="en-US" dirty="0"/>
          </a:p>
        </p:txBody>
      </p:sp>
      <p:cxnSp>
        <p:nvCxnSpPr>
          <p:cNvPr id="130" name="Straight Arrow Connector 129"/>
          <p:cNvCxnSpPr/>
          <p:nvPr/>
        </p:nvCxnSpPr>
        <p:spPr>
          <a:xfrm rot="10800000" flipV="1">
            <a:off x="5181600" y="2514600"/>
            <a:ext cx="685800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 rot="10800000" flipV="1">
            <a:off x="4114800" y="5638800"/>
            <a:ext cx="2362200" cy="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3" name="TextBox 132"/>
          <p:cNvSpPr txBox="1"/>
          <p:nvPr/>
        </p:nvSpPr>
        <p:spPr>
          <a:xfrm>
            <a:off x="2667000" y="5410200"/>
            <a:ext cx="137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Swivel chairs</a:t>
            </a:r>
            <a:endParaRPr lang="en-US" dirty="0"/>
          </a:p>
        </p:txBody>
      </p:sp>
      <p:sp>
        <p:nvSpPr>
          <p:cNvPr id="251" name="TextBox 250"/>
          <p:cNvSpPr txBox="1"/>
          <p:nvPr/>
        </p:nvSpPr>
        <p:spPr>
          <a:xfrm>
            <a:off x="3962400" y="2362202"/>
            <a:ext cx="1164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Stage area</a:t>
            </a:r>
            <a:endParaRPr lang="en-US" dirty="0"/>
          </a:p>
        </p:txBody>
      </p:sp>
      <p:sp>
        <p:nvSpPr>
          <p:cNvPr id="135" name="TextBox 134"/>
          <p:cNvSpPr txBox="1"/>
          <p:nvPr/>
        </p:nvSpPr>
        <p:spPr>
          <a:xfrm>
            <a:off x="228600" y="2362200"/>
            <a:ext cx="3581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Projections represent characters in court, while actors represent</a:t>
            </a:r>
            <a:r>
              <a:rPr lang="en-US" sz="2800" dirty="0"/>
              <a:t> </a:t>
            </a:r>
            <a:r>
              <a:rPr lang="en-US" sz="2800" dirty="0" smtClean="0"/>
              <a:t>the reenactment of testimonies</a:t>
            </a:r>
          </a:p>
        </p:txBody>
      </p:sp>
      <p:cxnSp>
        <p:nvCxnSpPr>
          <p:cNvPr id="131" name="Straight Connector 130"/>
          <p:cNvCxnSpPr/>
          <p:nvPr/>
        </p:nvCxnSpPr>
        <p:spPr>
          <a:xfrm rot="5400000" flipH="1" flipV="1">
            <a:off x="5950427" y="5098575"/>
            <a:ext cx="1066798" cy="1365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Rashomon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33400" y="16002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/>
                </a:solidFill>
              </a:rPr>
              <a:t>Beginning Layout</a:t>
            </a:r>
            <a:endParaRPr lang="en-US" sz="3200" dirty="0">
              <a:solidFill>
                <a:schemeClr val="bg2"/>
              </a:solidFill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 rot="10800000">
            <a:off x="4572000" y="1600200"/>
            <a:ext cx="3925888" cy="3900487"/>
            <a:chOff x="2808" y="3543"/>
            <a:chExt cx="6182" cy="6144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2808" y="3543"/>
              <a:ext cx="6182" cy="6144"/>
              <a:chOff x="2652" y="9126"/>
              <a:chExt cx="6182" cy="6144"/>
            </a:xfrm>
          </p:grpSpPr>
          <p:grpSp>
            <p:nvGrpSpPr>
              <p:cNvPr id="5" name="Group 4"/>
              <p:cNvGrpSpPr>
                <a:grpSpLocks/>
              </p:cNvGrpSpPr>
              <p:nvPr/>
            </p:nvGrpSpPr>
            <p:grpSpPr bwMode="auto">
              <a:xfrm>
                <a:off x="2652" y="9126"/>
                <a:ext cx="6182" cy="6144"/>
                <a:chOff x="2652" y="9110"/>
                <a:chExt cx="6182" cy="6144"/>
              </a:xfrm>
            </p:grpSpPr>
            <p:grpSp>
              <p:nvGrpSpPr>
                <p:cNvPr id="6" name="Group 5"/>
                <p:cNvGrpSpPr>
                  <a:grpSpLocks/>
                </p:cNvGrpSpPr>
                <p:nvPr/>
              </p:nvGrpSpPr>
              <p:grpSpPr bwMode="auto">
                <a:xfrm>
                  <a:off x="2652" y="9110"/>
                  <a:ext cx="6182" cy="6144"/>
                  <a:chOff x="2652" y="9110"/>
                  <a:chExt cx="6182" cy="6144"/>
                </a:xfrm>
              </p:grpSpPr>
              <p:grpSp>
                <p:nvGrpSpPr>
                  <p:cNvPr id="7" name="Group 6"/>
                  <p:cNvGrpSpPr>
                    <a:grpSpLocks/>
                  </p:cNvGrpSpPr>
                  <p:nvPr/>
                </p:nvGrpSpPr>
                <p:grpSpPr bwMode="auto">
                  <a:xfrm>
                    <a:off x="2652" y="9114"/>
                    <a:ext cx="5746" cy="4959"/>
                    <a:chOff x="2652" y="9114"/>
                    <a:chExt cx="5746" cy="4959"/>
                  </a:xfrm>
                </p:grpSpPr>
                <p:grpSp>
                  <p:nvGrpSpPr>
                    <p:cNvPr id="8" name="Group 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52" y="9114"/>
                      <a:ext cx="5746" cy="4959"/>
                      <a:chOff x="2652" y="9114"/>
                      <a:chExt cx="5746" cy="4959"/>
                    </a:xfrm>
                  </p:grpSpPr>
                  <p:sp>
                    <p:nvSpPr>
                      <p:cNvPr id="2056" name="AutoShape 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91" y="9483"/>
                        <a:ext cx="5307" cy="4590"/>
                      </a:xfrm>
                      <a:prstGeom prst="hexagon">
                        <a:avLst>
                          <a:gd name="adj" fmla="val 28905"/>
                          <a:gd name="vf" fmla="val 115470"/>
                        </a:avLst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9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52" y="9114"/>
                        <a:ext cx="1810" cy="2599"/>
                        <a:chOff x="2652" y="9114"/>
                        <a:chExt cx="1810" cy="2599"/>
                      </a:xfrm>
                    </p:grpSpPr>
                    <p:sp>
                      <p:nvSpPr>
                        <p:cNvPr id="2058" name="Rectangle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9389">
                          <a:off x="2652" y="9114"/>
                          <a:ext cx="1181" cy="246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59" name="AutoShape 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-25029326">
                          <a:off x="2694" y="9843"/>
                          <a:ext cx="1078" cy="1078"/>
                        </a:xfrm>
                        <a:prstGeom prst="smileyFace">
                          <a:avLst>
                            <a:gd name="adj" fmla="val 4653"/>
                          </a:avLst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10" name="Group 12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18000000">
                          <a:off x="3718" y="10403"/>
                          <a:ext cx="288" cy="597"/>
                          <a:chOff x="1101" y="11070"/>
                          <a:chExt cx="517" cy="1047"/>
                        </a:xfrm>
                      </p:grpSpPr>
                      <p:sp>
                        <p:nvSpPr>
                          <p:cNvPr id="2061" name="AutoShape 1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01" y="11070"/>
                            <a:ext cx="517" cy="517"/>
                          </a:xfrm>
                          <a:prstGeom prst="smileyFace">
                            <a:avLst>
                              <a:gd name="adj" fmla="val 4653"/>
                            </a:avLst>
                          </a:prstGeom>
                          <a:solidFill>
                            <a:srgbClr val="000000"/>
                          </a:solidFill>
                          <a:ln w="9525">
                            <a:solidFill>
                              <a:srgbClr val="FFFF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cxnSp>
                        <p:nvCxnSpPr>
                          <p:cNvPr id="2062" name="AutoShape 14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1359" y="11520"/>
                            <a:ext cx="2" cy="389"/>
                          </a:xfrm>
                          <a:prstGeom prst="straightConnector1">
                            <a:avLst/>
                          </a:prstGeom>
                          <a:noFill/>
                          <a:ln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  <p:cxnSp>
                        <p:nvCxnSpPr>
                          <p:cNvPr id="2063" name="AutoShape 15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1101" y="11667"/>
                            <a:ext cx="485" cy="1"/>
                          </a:xfrm>
                          <a:prstGeom prst="straightConnector1">
                            <a:avLst/>
                          </a:prstGeom>
                          <a:noFill/>
                          <a:ln w="285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  <p:cxnSp>
                        <p:nvCxnSpPr>
                          <p:cNvPr id="2064" name="AutoShape 16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 flipH="1">
                            <a:off x="1230" y="11877"/>
                            <a:ext cx="127" cy="240"/>
                          </a:xfrm>
                          <a:prstGeom prst="straightConnector1">
                            <a:avLst/>
                          </a:prstGeom>
                          <a:noFill/>
                          <a:ln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  <p:cxnSp>
                        <p:nvCxnSpPr>
                          <p:cNvPr id="2065" name="AutoShape 17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1361" y="11877"/>
                            <a:ext cx="112" cy="239"/>
                          </a:xfrm>
                          <a:prstGeom prst="straightConnector1">
                            <a:avLst/>
                          </a:prstGeom>
                          <a:noFill/>
                          <a:ln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</p:grpSp>
                    <p:grpSp>
                      <p:nvGrpSpPr>
                        <p:cNvPr id="11" name="Group 18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-3567235">
                          <a:off x="3984" y="9437"/>
                          <a:ext cx="404" cy="552"/>
                          <a:chOff x="1165" y="11742"/>
                          <a:chExt cx="404" cy="552"/>
                        </a:xfrm>
                      </p:grpSpPr>
                      <p:sp>
                        <p:nvSpPr>
                          <p:cNvPr id="2067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65" y="11742"/>
                            <a:ext cx="404" cy="552"/>
                          </a:xfrm>
                          <a:prstGeom prst="rect">
                            <a:avLst/>
                          </a:prstGeom>
                          <a:solidFill>
                            <a:srgbClr val="000000"/>
                          </a:solidFill>
                          <a:ln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068" name="Oval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82" y="11796"/>
                            <a:ext cx="175" cy="175"/>
                          </a:xfrm>
                          <a:prstGeom prst="ellipse">
                            <a:avLst/>
                          </a:prstGeom>
                          <a:solidFill>
                            <a:srgbClr val="BFBFBF"/>
                          </a:solidFill>
                          <a:ln w="9525">
                            <a:solidFill>
                              <a:srgbClr val="FFFF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069" name="Oval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60" y="12033"/>
                            <a:ext cx="213" cy="213"/>
                          </a:xfrm>
                          <a:prstGeom prst="ellipse">
                            <a:avLst/>
                          </a:prstGeom>
                          <a:solidFill>
                            <a:srgbClr val="BFBFBF"/>
                          </a:solidFill>
                          <a:ln w="9525">
                            <a:solidFill>
                              <a:srgbClr val="FFFF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2" name="Group 22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-3567235">
                          <a:off x="3023" y="11235"/>
                          <a:ext cx="404" cy="552"/>
                          <a:chOff x="1165" y="11742"/>
                          <a:chExt cx="404" cy="552"/>
                        </a:xfrm>
                      </p:grpSpPr>
                      <p:sp>
                        <p:nvSpPr>
                          <p:cNvPr id="2071" name="Rectangle 2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65" y="11742"/>
                            <a:ext cx="404" cy="552"/>
                          </a:xfrm>
                          <a:prstGeom prst="rect">
                            <a:avLst/>
                          </a:prstGeom>
                          <a:solidFill>
                            <a:srgbClr val="000000"/>
                          </a:solidFill>
                          <a:ln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072" name="Oval 2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82" y="11796"/>
                            <a:ext cx="175" cy="175"/>
                          </a:xfrm>
                          <a:prstGeom prst="ellipse">
                            <a:avLst/>
                          </a:prstGeom>
                          <a:solidFill>
                            <a:srgbClr val="BFBFBF"/>
                          </a:solidFill>
                          <a:ln w="9525">
                            <a:solidFill>
                              <a:srgbClr val="FFFF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073" name="Oval 2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60" y="12033"/>
                            <a:ext cx="213" cy="213"/>
                          </a:xfrm>
                          <a:prstGeom prst="ellipse">
                            <a:avLst/>
                          </a:prstGeom>
                          <a:solidFill>
                            <a:srgbClr val="BFBFBF"/>
                          </a:solidFill>
                          <a:ln w="9525">
                            <a:solidFill>
                              <a:srgbClr val="FFFF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sp>
                  <p:nvSpPr>
                    <p:cNvPr id="2074" name="Oval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19" y="10355"/>
                      <a:ext cx="2880" cy="2880"/>
                    </a:xfrm>
                    <a:prstGeom prst="ellipse">
                      <a:avLst/>
                    </a:prstGeom>
                    <a:solidFill>
                      <a:srgbClr val="D8D8D8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5" name="Oval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24" y="11293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6" name="Oval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22" y="11938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7" name="Oval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0" y="11942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8" name="Oval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452" y="11944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9" name="Oval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6" y="12475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0" name="Oval 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08" y="12472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1" name="Oval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6" y="11267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2" name="Oval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496" y="11313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3" name="Oval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19" y="10781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4" name="Oval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07" y="10798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085" name="Rectangle 37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5150" y="13434"/>
                    <a:ext cx="1181" cy="24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2086" name="AutoShape 3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838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87" name="AutoShape 3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145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88" name="AutoShape 4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452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89" name="AutoShape 4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759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0" name="AutoShape 4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066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1" name="AutoShape 4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373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2" name="AutoShape 4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495" y="9499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3" name="AutoShape 45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6761" y="9483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4" name="AutoShape 46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6924" y="9769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5" name="AutoShape 47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068" y="9995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6" name="AutoShape 48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215" y="10281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7" name="AutoShape 49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318" y="10517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8" name="AutoShape 50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497" y="10771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9" name="AutoShape 51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669" y="11071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0" name="AutoShape 52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756" y="11781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1" name="AutoShape 53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590" y="12070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2" name="AutoShape 54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381" y="12427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3" name="AutoShape 55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215" y="12716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4" name="AutoShape 56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050" y="12978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5" name="AutoShape 57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6884" y="13267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6" name="AutoShape 58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6749" y="13512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7" name="AutoShape 59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6745" y="13528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8" name="AutoShape 60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6439" y="13528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9" name="AutoShape 61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6065" y="13528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0" name="AutoShape 62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5759" y="13528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1" name="AutoShape 63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5403" y="13512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2" name="AutoShape 64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5097" y="13512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3" name="AutoShape 65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4758" y="13512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4" name="AutoShape 66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401" y="13485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5" name="AutoShape 6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219" y="13173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6" name="AutoShape 68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060" y="12924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7" name="AutoShape 69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878" y="12612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8" name="AutoShape 70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713" y="12299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9" name="AutoShape 71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531" y="11987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0" name="AutoShape 72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404" y="11733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1" name="AutoShape 7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126" y="11742"/>
                    <a:ext cx="635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2" name="AutoShape 74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756" y="11429"/>
                    <a:ext cx="476" cy="313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3" name="AutoShape 7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284" y="11341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4" name="AutoShape 7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501" y="11087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5" name="AutoShape 7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613" y="10769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6" name="AutoShape 7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830" y="10515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7" name="AutoShape 7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974" y="10173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8" name="AutoShape 8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191" y="9919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sp>
                <p:nvSpPr>
                  <p:cNvPr id="2129" name="Rectangle 81"/>
                  <p:cNvSpPr>
                    <a:spLocks noChangeArrowheads="1"/>
                  </p:cNvSpPr>
                  <p:nvPr/>
                </p:nvSpPr>
                <p:spPr bwMode="auto">
                  <a:xfrm rot="-1773471">
                    <a:off x="7653" y="9110"/>
                    <a:ext cx="1181" cy="24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30" name="AutoShape 82"/>
                  <p:cNvSpPr>
                    <a:spLocks noChangeArrowheads="1"/>
                  </p:cNvSpPr>
                  <p:nvPr/>
                </p:nvSpPr>
                <p:spPr bwMode="auto">
                  <a:xfrm rot="3429326" flipH="1">
                    <a:off x="7685" y="9755"/>
                    <a:ext cx="1078" cy="1078"/>
                  </a:xfrm>
                  <a:prstGeom prst="smileyFace">
                    <a:avLst>
                      <a:gd name="adj" fmla="val 4653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13" name="Group 83"/>
                  <p:cNvGrpSpPr>
                    <a:grpSpLocks/>
                  </p:cNvGrpSpPr>
                  <p:nvPr/>
                </p:nvGrpSpPr>
                <p:grpSpPr bwMode="auto">
                  <a:xfrm rot="3600000" flipH="1">
                    <a:off x="7479" y="10339"/>
                    <a:ext cx="288" cy="597"/>
                    <a:chOff x="1101" y="11070"/>
                    <a:chExt cx="517" cy="1047"/>
                  </a:xfrm>
                </p:grpSpPr>
                <p:sp>
                  <p:nvSpPr>
                    <p:cNvPr id="2132" name="AutoShape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01" y="11070"/>
                      <a:ext cx="517" cy="517"/>
                    </a:xfrm>
                    <a:prstGeom prst="smileyFace">
                      <a:avLst>
                        <a:gd name="adj" fmla="val 4653"/>
                      </a:avLst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cxnSp>
                  <p:nvCxnSpPr>
                    <p:cNvPr id="2133" name="AutoShape 85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359" y="11520"/>
                      <a:ext cx="2" cy="389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34" name="AutoShape 86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101" y="11667"/>
                      <a:ext cx="485" cy="1"/>
                    </a:xfrm>
                    <a:prstGeom prst="straightConnector1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35" name="AutoShape 87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1230" y="11877"/>
                      <a:ext cx="127" cy="240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36" name="AutoShape 8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361" y="11877"/>
                      <a:ext cx="112" cy="239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</p:grpSp>
              <p:sp>
                <p:nvSpPr>
                  <p:cNvPr id="2137" name="AutoShape 89"/>
                  <p:cNvSpPr>
                    <a:spLocks noChangeArrowheads="1"/>
                  </p:cNvSpPr>
                  <p:nvPr/>
                </p:nvSpPr>
                <p:spPr bwMode="auto">
                  <a:xfrm rot="10686687" flipH="1">
                    <a:off x="5238" y="14128"/>
                    <a:ext cx="1078" cy="1078"/>
                  </a:xfrm>
                  <a:prstGeom prst="smileyFace">
                    <a:avLst>
                      <a:gd name="adj" fmla="val 4653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14" name="Group 90"/>
                  <p:cNvGrpSpPr>
                    <a:grpSpLocks/>
                  </p:cNvGrpSpPr>
                  <p:nvPr/>
                </p:nvGrpSpPr>
                <p:grpSpPr bwMode="auto">
                  <a:xfrm rot="10800000" flipH="1">
                    <a:off x="5640" y="13596"/>
                    <a:ext cx="288" cy="597"/>
                    <a:chOff x="1101" y="11070"/>
                    <a:chExt cx="517" cy="1047"/>
                  </a:xfrm>
                </p:grpSpPr>
                <p:sp>
                  <p:nvSpPr>
                    <p:cNvPr id="2139" name="AutoShape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01" y="11070"/>
                      <a:ext cx="517" cy="517"/>
                    </a:xfrm>
                    <a:prstGeom prst="smileyFace">
                      <a:avLst>
                        <a:gd name="adj" fmla="val 4653"/>
                      </a:avLst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cxnSp>
                  <p:nvCxnSpPr>
                    <p:cNvPr id="2140" name="AutoShape 92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359" y="11520"/>
                      <a:ext cx="2" cy="389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41" name="AutoShape 9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101" y="11667"/>
                      <a:ext cx="485" cy="1"/>
                    </a:xfrm>
                    <a:prstGeom prst="straightConnector1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42" name="AutoShape 94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1230" y="11877"/>
                      <a:ext cx="127" cy="240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43" name="AutoShape 95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361" y="11877"/>
                      <a:ext cx="112" cy="239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</p:grpSp>
              <p:grpSp>
                <p:nvGrpSpPr>
                  <p:cNvPr id="15" name="Group 96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4511" y="13918"/>
                    <a:ext cx="404" cy="552"/>
                    <a:chOff x="1165" y="11742"/>
                    <a:chExt cx="404" cy="552"/>
                  </a:xfrm>
                </p:grpSpPr>
                <p:sp>
                  <p:nvSpPr>
                    <p:cNvPr id="2145" name="Rectangle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65" y="11742"/>
                      <a:ext cx="404" cy="552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46" name="Oval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2" y="11796"/>
                      <a:ext cx="175" cy="175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47" name="Oval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60" y="12033"/>
                      <a:ext cx="213" cy="213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" name="Group 100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6559" y="13918"/>
                    <a:ext cx="404" cy="552"/>
                    <a:chOff x="1165" y="11742"/>
                    <a:chExt cx="404" cy="552"/>
                  </a:xfrm>
                </p:grpSpPr>
                <p:sp>
                  <p:nvSpPr>
                    <p:cNvPr id="2149" name="Rectangle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65" y="11742"/>
                      <a:ext cx="404" cy="552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0" name="Oval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2" y="11796"/>
                      <a:ext cx="175" cy="175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1" name="Oval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60" y="12033"/>
                      <a:ext cx="213" cy="213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7" name="Group 104"/>
                  <p:cNvGrpSpPr>
                    <a:grpSpLocks/>
                  </p:cNvGrpSpPr>
                  <p:nvPr/>
                </p:nvGrpSpPr>
                <p:grpSpPr bwMode="auto">
                  <a:xfrm rot="3567235" flipH="1">
                    <a:off x="8097" y="11201"/>
                    <a:ext cx="404" cy="552"/>
                    <a:chOff x="1165" y="11742"/>
                    <a:chExt cx="404" cy="552"/>
                  </a:xfrm>
                </p:grpSpPr>
                <p:sp>
                  <p:nvSpPr>
                    <p:cNvPr id="2153" name="Rectangle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65" y="11742"/>
                      <a:ext cx="404" cy="552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" name="Oval 1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2" y="11796"/>
                      <a:ext cx="175" cy="175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" name="Oval 1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60" y="12033"/>
                      <a:ext cx="213" cy="213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156" name="AutoShape 108"/>
                <p:cNvSpPr>
                  <a:spLocks noChangeArrowheads="1"/>
                </p:cNvSpPr>
                <p:nvPr/>
              </p:nvSpPr>
              <p:spPr bwMode="auto">
                <a:xfrm>
                  <a:off x="3757" y="10053"/>
                  <a:ext cx="3999" cy="3459"/>
                </a:xfrm>
                <a:prstGeom prst="hexagon">
                  <a:avLst>
                    <a:gd name="adj" fmla="val 28903"/>
                    <a:gd name="vf" fmla="val 115470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09"/>
              <p:cNvGrpSpPr>
                <a:grpSpLocks/>
              </p:cNvGrpSpPr>
              <p:nvPr/>
            </p:nvGrpSpPr>
            <p:grpSpPr bwMode="auto">
              <a:xfrm rot="3567235" flipH="1">
                <a:off x="7123" y="9414"/>
                <a:ext cx="404" cy="552"/>
                <a:chOff x="1165" y="11742"/>
                <a:chExt cx="404" cy="552"/>
              </a:xfrm>
            </p:grpSpPr>
            <p:sp>
              <p:nvSpPr>
                <p:cNvPr id="2158" name="Rectangle 110"/>
                <p:cNvSpPr>
                  <a:spLocks noChangeArrowheads="1"/>
                </p:cNvSpPr>
                <p:nvPr/>
              </p:nvSpPr>
              <p:spPr bwMode="auto">
                <a:xfrm>
                  <a:off x="1165" y="11742"/>
                  <a:ext cx="404" cy="552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9" name="Oval 111"/>
                <p:cNvSpPr>
                  <a:spLocks noChangeArrowheads="1"/>
                </p:cNvSpPr>
                <p:nvPr/>
              </p:nvSpPr>
              <p:spPr bwMode="auto">
                <a:xfrm>
                  <a:off x="1282" y="11796"/>
                  <a:ext cx="175" cy="175"/>
                </a:xfrm>
                <a:prstGeom prst="ellipse">
                  <a:avLst/>
                </a:prstGeom>
                <a:solidFill>
                  <a:srgbClr val="BFBFB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0" name="Oval 112"/>
                <p:cNvSpPr>
                  <a:spLocks noChangeArrowheads="1"/>
                </p:cNvSpPr>
                <p:nvPr/>
              </p:nvSpPr>
              <p:spPr bwMode="auto">
                <a:xfrm>
                  <a:off x="1260" y="12033"/>
                  <a:ext cx="213" cy="213"/>
                </a:xfrm>
                <a:prstGeom prst="ellipse">
                  <a:avLst/>
                </a:prstGeom>
                <a:solidFill>
                  <a:srgbClr val="BFBFB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9" name="Group 113"/>
            <p:cNvGrpSpPr>
              <a:grpSpLocks/>
            </p:cNvGrpSpPr>
            <p:nvPr/>
          </p:nvGrpSpPr>
          <p:grpSpPr bwMode="auto">
            <a:xfrm>
              <a:off x="5090" y="5040"/>
              <a:ext cx="1099" cy="712"/>
              <a:chOff x="5090" y="5040"/>
              <a:chExt cx="1099" cy="712"/>
            </a:xfrm>
          </p:grpSpPr>
          <p:sp>
            <p:nvSpPr>
              <p:cNvPr id="2162" name="Oval 114"/>
              <p:cNvSpPr>
                <a:spLocks noChangeArrowheads="1"/>
              </p:cNvSpPr>
              <p:nvPr/>
            </p:nvSpPr>
            <p:spPr bwMode="auto">
              <a:xfrm>
                <a:off x="5202" y="5040"/>
                <a:ext cx="712" cy="712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3" name="AutoShape 115"/>
              <p:cNvSpPr>
                <a:spLocks noChangeArrowheads="1"/>
              </p:cNvSpPr>
              <p:nvPr/>
            </p:nvSpPr>
            <p:spPr bwMode="auto">
              <a:xfrm>
                <a:off x="5113" y="5271"/>
                <a:ext cx="210" cy="182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4" name="AutoShape 116"/>
              <p:cNvSpPr>
                <a:spLocks noChangeArrowheads="1"/>
              </p:cNvSpPr>
              <p:nvPr/>
            </p:nvSpPr>
            <p:spPr bwMode="auto">
              <a:xfrm flipV="1">
                <a:off x="5792" y="5319"/>
                <a:ext cx="210" cy="182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5" name="Rectangle 117"/>
              <p:cNvSpPr>
                <a:spLocks noChangeArrowheads="1"/>
              </p:cNvSpPr>
              <p:nvPr/>
            </p:nvSpPr>
            <p:spPr bwMode="auto">
              <a:xfrm>
                <a:off x="5090" y="5116"/>
                <a:ext cx="304" cy="146"/>
              </a:xfrm>
              <a:prstGeom prst="rect">
                <a:avLst/>
              </a:prstGeom>
              <a:solidFill>
                <a:srgbClr val="D8D8D8"/>
              </a:solidFill>
              <a:ln w="9525">
                <a:solidFill>
                  <a:srgbClr val="D8D8D8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6" name="Rectangle 118"/>
              <p:cNvSpPr>
                <a:spLocks noChangeArrowheads="1"/>
              </p:cNvSpPr>
              <p:nvPr/>
            </p:nvSpPr>
            <p:spPr bwMode="auto">
              <a:xfrm>
                <a:off x="5766" y="5509"/>
                <a:ext cx="423" cy="146"/>
              </a:xfrm>
              <a:prstGeom prst="rect">
                <a:avLst/>
              </a:prstGeom>
              <a:solidFill>
                <a:srgbClr val="D8D8D8"/>
              </a:solidFill>
              <a:ln w="9525">
                <a:solidFill>
                  <a:srgbClr val="D8D8D8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28" name="TextBox 127"/>
          <p:cNvSpPr txBox="1"/>
          <p:nvPr/>
        </p:nvSpPr>
        <p:spPr>
          <a:xfrm>
            <a:off x="533400" y="2362200"/>
            <a:ext cx="3581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All introductory stories play at the same time, with the audience’s collective attention determining volume levels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Rashomon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33400" y="16002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/>
                </a:solidFill>
              </a:rPr>
              <a:t>Beginning Layout</a:t>
            </a:r>
            <a:endParaRPr lang="en-US" sz="3200" dirty="0">
              <a:solidFill>
                <a:schemeClr val="bg2"/>
              </a:solidFill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 rot="10800000">
            <a:off x="4572000" y="1600200"/>
            <a:ext cx="3925888" cy="3900487"/>
            <a:chOff x="2808" y="3543"/>
            <a:chExt cx="6182" cy="6144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2808" y="3543"/>
              <a:ext cx="6182" cy="6144"/>
              <a:chOff x="2652" y="9126"/>
              <a:chExt cx="6182" cy="6144"/>
            </a:xfrm>
          </p:grpSpPr>
          <p:grpSp>
            <p:nvGrpSpPr>
              <p:cNvPr id="5" name="Group 4"/>
              <p:cNvGrpSpPr>
                <a:grpSpLocks/>
              </p:cNvGrpSpPr>
              <p:nvPr/>
            </p:nvGrpSpPr>
            <p:grpSpPr bwMode="auto">
              <a:xfrm>
                <a:off x="2652" y="9126"/>
                <a:ext cx="6182" cy="6144"/>
                <a:chOff x="2652" y="9110"/>
                <a:chExt cx="6182" cy="6144"/>
              </a:xfrm>
            </p:grpSpPr>
            <p:grpSp>
              <p:nvGrpSpPr>
                <p:cNvPr id="6" name="Group 5"/>
                <p:cNvGrpSpPr>
                  <a:grpSpLocks/>
                </p:cNvGrpSpPr>
                <p:nvPr/>
              </p:nvGrpSpPr>
              <p:grpSpPr bwMode="auto">
                <a:xfrm>
                  <a:off x="2652" y="9110"/>
                  <a:ext cx="6182" cy="6144"/>
                  <a:chOff x="2652" y="9110"/>
                  <a:chExt cx="6182" cy="6144"/>
                </a:xfrm>
              </p:grpSpPr>
              <p:grpSp>
                <p:nvGrpSpPr>
                  <p:cNvPr id="7" name="Group 6"/>
                  <p:cNvGrpSpPr>
                    <a:grpSpLocks/>
                  </p:cNvGrpSpPr>
                  <p:nvPr/>
                </p:nvGrpSpPr>
                <p:grpSpPr bwMode="auto">
                  <a:xfrm>
                    <a:off x="2652" y="9114"/>
                    <a:ext cx="5746" cy="4959"/>
                    <a:chOff x="2652" y="9114"/>
                    <a:chExt cx="5746" cy="4959"/>
                  </a:xfrm>
                </p:grpSpPr>
                <p:grpSp>
                  <p:nvGrpSpPr>
                    <p:cNvPr id="8" name="Group 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52" y="9114"/>
                      <a:ext cx="5746" cy="4959"/>
                      <a:chOff x="2652" y="9114"/>
                      <a:chExt cx="5746" cy="4959"/>
                    </a:xfrm>
                  </p:grpSpPr>
                  <p:sp>
                    <p:nvSpPr>
                      <p:cNvPr id="2056" name="AutoShape 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91" y="9483"/>
                        <a:ext cx="5307" cy="4590"/>
                      </a:xfrm>
                      <a:prstGeom prst="hexagon">
                        <a:avLst>
                          <a:gd name="adj" fmla="val 28905"/>
                          <a:gd name="vf" fmla="val 115470"/>
                        </a:avLst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9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52" y="9114"/>
                        <a:ext cx="1810" cy="2599"/>
                        <a:chOff x="2652" y="9114"/>
                        <a:chExt cx="1810" cy="2599"/>
                      </a:xfrm>
                    </p:grpSpPr>
                    <p:sp>
                      <p:nvSpPr>
                        <p:cNvPr id="2058" name="Rectangle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9389">
                          <a:off x="2652" y="9114"/>
                          <a:ext cx="1181" cy="2460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059" name="AutoShape 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-25029326">
                          <a:off x="2694" y="9843"/>
                          <a:ext cx="1078" cy="1078"/>
                        </a:xfrm>
                        <a:prstGeom prst="smileyFace">
                          <a:avLst>
                            <a:gd name="adj" fmla="val 4653"/>
                          </a:avLst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  <p:grpSp>
                      <p:nvGrpSpPr>
                        <p:cNvPr id="10" name="Group 12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18000000">
                          <a:off x="3718" y="10403"/>
                          <a:ext cx="288" cy="597"/>
                          <a:chOff x="1101" y="11070"/>
                          <a:chExt cx="517" cy="1047"/>
                        </a:xfrm>
                      </p:grpSpPr>
                      <p:sp>
                        <p:nvSpPr>
                          <p:cNvPr id="2061" name="AutoShape 1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01" y="11070"/>
                            <a:ext cx="517" cy="517"/>
                          </a:xfrm>
                          <a:prstGeom prst="smileyFace">
                            <a:avLst>
                              <a:gd name="adj" fmla="val 4653"/>
                            </a:avLst>
                          </a:prstGeom>
                          <a:solidFill>
                            <a:srgbClr val="000000"/>
                          </a:solidFill>
                          <a:ln w="9525">
                            <a:solidFill>
                              <a:srgbClr val="FFFF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cxnSp>
                        <p:nvCxnSpPr>
                          <p:cNvPr id="2062" name="AutoShape 14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1359" y="11520"/>
                            <a:ext cx="2" cy="389"/>
                          </a:xfrm>
                          <a:prstGeom prst="straightConnector1">
                            <a:avLst/>
                          </a:prstGeom>
                          <a:noFill/>
                          <a:ln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  <p:cxnSp>
                        <p:nvCxnSpPr>
                          <p:cNvPr id="2063" name="AutoShape 15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1101" y="11667"/>
                            <a:ext cx="485" cy="1"/>
                          </a:xfrm>
                          <a:prstGeom prst="straightConnector1">
                            <a:avLst/>
                          </a:prstGeom>
                          <a:noFill/>
                          <a:ln w="2857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  <p:cxnSp>
                        <p:nvCxnSpPr>
                          <p:cNvPr id="2064" name="AutoShape 16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 flipH="1">
                            <a:off x="1230" y="11877"/>
                            <a:ext cx="127" cy="240"/>
                          </a:xfrm>
                          <a:prstGeom prst="straightConnector1">
                            <a:avLst/>
                          </a:prstGeom>
                          <a:noFill/>
                          <a:ln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  <p:cxnSp>
                        <p:nvCxnSpPr>
                          <p:cNvPr id="2065" name="AutoShape 17"/>
                          <p:cNvCxnSpPr>
                            <a:cxnSpLocks noChangeShapeType="1"/>
                          </p:cNvCxnSpPr>
                          <p:nvPr/>
                        </p:nvCxnSpPr>
                        <p:spPr bwMode="auto">
                          <a:xfrm>
                            <a:off x="1361" y="11877"/>
                            <a:ext cx="112" cy="239"/>
                          </a:xfrm>
                          <a:prstGeom prst="straightConnector1">
                            <a:avLst/>
                          </a:prstGeom>
                          <a:noFill/>
                          <a:ln w="381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</p:cxnSp>
                    </p:grpSp>
                    <p:grpSp>
                      <p:nvGrpSpPr>
                        <p:cNvPr id="11" name="Group 18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-3567235">
                          <a:off x="3984" y="9437"/>
                          <a:ext cx="404" cy="552"/>
                          <a:chOff x="1165" y="11742"/>
                          <a:chExt cx="404" cy="552"/>
                        </a:xfrm>
                      </p:grpSpPr>
                      <p:sp>
                        <p:nvSpPr>
                          <p:cNvPr id="2067" name="Rectangle 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65" y="11742"/>
                            <a:ext cx="404" cy="552"/>
                          </a:xfrm>
                          <a:prstGeom prst="rect">
                            <a:avLst/>
                          </a:prstGeom>
                          <a:solidFill>
                            <a:srgbClr val="000000"/>
                          </a:solidFill>
                          <a:ln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068" name="Oval 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82" y="11796"/>
                            <a:ext cx="175" cy="175"/>
                          </a:xfrm>
                          <a:prstGeom prst="ellipse">
                            <a:avLst/>
                          </a:prstGeom>
                          <a:solidFill>
                            <a:srgbClr val="BFBFBF"/>
                          </a:solidFill>
                          <a:ln w="9525">
                            <a:solidFill>
                              <a:srgbClr val="FFFF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069" name="Oval 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60" y="12033"/>
                            <a:ext cx="213" cy="213"/>
                          </a:xfrm>
                          <a:prstGeom prst="ellipse">
                            <a:avLst/>
                          </a:prstGeom>
                          <a:solidFill>
                            <a:srgbClr val="BFBFBF"/>
                          </a:solidFill>
                          <a:ln w="9525">
                            <a:solidFill>
                              <a:srgbClr val="FFFF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2" name="Group 22"/>
                        <p:cNvGrpSpPr>
                          <a:grpSpLocks/>
                        </p:cNvGrpSpPr>
                        <p:nvPr/>
                      </p:nvGrpSpPr>
                      <p:grpSpPr bwMode="auto">
                        <a:xfrm rot="-3567235">
                          <a:off x="3023" y="11235"/>
                          <a:ext cx="404" cy="552"/>
                          <a:chOff x="1165" y="11742"/>
                          <a:chExt cx="404" cy="552"/>
                        </a:xfrm>
                      </p:grpSpPr>
                      <p:sp>
                        <p:nvSpPr>
                          <p:cNvPr id="2071" name="Rectangle 2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65" y="11742"/>
                            <a:ext cx="404" cy="552"/>
                          </a:xfrm>
                          <a:prstGeom prst="rect">
                            <a:avLst/>
                          </a:prstGeom>
                          <a:solidFill>
                            <a:srgbClr val="000000"/>
                          </a:solidFill>
                          <a:ln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072" name="Oval 2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82" y="11796"/>
                            <a:ext cx="175" cy="175"/>
                          </a:xfrm>
                          <a:prstGeom prst="ellipse">
                            <a:avLst/>
                          </a:prstGeom>
                          <a:solidFill>
                            <a:srgbClr val="BFBFBF"/>
                          </a:solidFill>
                          <a:ln w="9525">
                            <a:solidFill>
                              <a:srgbClr val="FFFF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073" name="Oval 2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60" y="12033"/>
                            <a:ext cx="213" cy="213"/>
                          </a:xfrm>
                          <a:prstGeom prst="ellipse">
                            <a:avLst/>
                          </a:prstGeom>
                          <a:solidFill>
                            <a:srgbClr val="BFBFBF"/>
                          </a:solidFill>
                          <a:ln w="9525">
                            <a:solidFill>
                              <a:srgbClr val="FFFFFF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sp>
                  <p:nvSpPr>
                    <p:cNvPr id="2074" name="Oval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19" y="10355"/>
                      <a:ext cx="2880" cy="2880"/>
                    </a:xfrm>
                    <a:prstGeom prst="ellipse">
                      <a:avLst/>
                    </a:prstGeom>
                    <a:solidFill>
                      <a:srgbClr val="D8D8D8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5" name="Oval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24" y="11293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6" name="Oval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22" y="11938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7" name="Oval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0" y="11942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8" name="Oval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452" y="11944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9" name="Oval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6" y="12475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0" name="Oval 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08" y="12472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1" name="Oval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6" y="11267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2" name="Oval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496" y="11313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3" name="Oval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19" y="10781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4" name="Oval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07" y="10798"/>
                      <a:ext cx="356" cy="356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085" name="Rectangle 37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5150" y="13434"/>
                    <a:ext cx="1181" cy="24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2086" name="AutoShape 3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838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87" name="AutoShape 3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145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88" name="AutoShape 4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452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89" name="AutoShape 4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5759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0" name="AutoShape 4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066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1" name="AutoShape 4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373" y="9483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2" name="AutoShape 4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495" y="9499"/>
                    <a:ext cx="307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3" name="AutoShape 45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6761" y="9483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4" name="AutoShape 46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6924" y="9769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5" name="AutoShape 47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068" y="9995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6" name="AutoShape 48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215" y="10281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7" name="AutoShape 49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318" y="10517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8" name="AutoShape 50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497" y="10771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099" name="AutoShape 51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669" y="11071"/>
                    <a:ext cx="291" cy="57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0" name="AutoShape 52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756" y="11781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1" name="AutoShape 53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590" y="12070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2" name="AutoShape 54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381" y="12427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3" name="AutoShape 55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215" y="12716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4" name="AutoShape 56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050" y="12978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5" name="AutoShape 57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6884" y="13267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6" name="AutoShape 58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6749" y="13512"/>
                    <a:ext cx="642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7" name="AutoShape 59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6745" y="13528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8" name="AutoShape 60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6439" y="13528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09" name="AutoShape 61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6065" y="13528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0" name="AutoShape 62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5759" y="13528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1" name="AutoShape 63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5403" y="13512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2" name="AutoShape 64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5097" y="13512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3" name="AutoShape 65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4758" y="13512"/>
                    <a:ext cx="289" cy="53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4" name="AutoShape 66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401" y="13485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5" name="AutoShape 6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219" y="13173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6" name="AutoShape 68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060" y="12924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7" name="AutoShape 69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878" y="12612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8" name="AutoShape 70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713" y="12299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19" name="AutoShape 71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531" y="11987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0" name="AutoShape 72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3404" y="11733"/>
                    <a:ext cx="357" cy="56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1" name="AutoShape 7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126" y="11742"/>
                    <a:ext cx="635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2" name="AutoShape 74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7756" y="11429"/>
                    <a:ext cx="476" cy="313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3" name="AutoShape 7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284" y="11341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4" name="AutoShape 7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501" y="11087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5" name="AutoShape 7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613" y="10769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6" name="AutoShape 7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830" y="10515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7" name="AutoShape 7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974" y="10173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2128" name="AutoShape 8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191" y="9919"/>
                    <a:ext cx="473" cy="3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sp>
                <p:nvSpPr>
                  <p:cNvPr id="2129" name="Rectangle 81"/>
                  <p:cNvSpPr>
                    <a:spLocks noChangeArrowheads="1"/>
                  </p:cNvSpPr>
                  <p:nvPr/>
                </p:nvSpPr>
                <p:spPr bwMode="auto">
                  <a:xfrm rot="-1773471">
                    <a:off x="7653" y="9110"/>
                    <a:ext cx="1181" cy="246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30" name="AutoShape 82"/>
                  <p:cNvSpPr>
                    <a:spLocks noChangeArrowheads="1"/>
                  </p:cNvSpPr>
                  <p:nvPr/>
                </p:nvSpPr>
                <p:spPr bwMode="auto">
                  <a:xfrm rot="3429326" flipH="1">
                    <a:off x="7685" y="9755"/>
                    <a:ext cx="1078" cy="1078"/>
                  </a:xfrm>
                  <a:prstGeom prst="smileyFace">
                    <a:avLst>
                      <a:gd name="adj" fmla="val 4653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13" name="Group 83"/>
                  <p:cNvGrpSpPr>
                    <a:grpSpLocks/>
                  </p:cNvGrpSpPr>
                  <p:nvPr/>
                </p:nvGrpSpPr>
                <p:grpSpPr bwMode="auto">
                  <a:xfrm rot="3600000" flipH="1">
                    <a:off x="7479" y="10339"/>
                    <a:ext cx="288" cy="597"/>
                    <a:chOff x="1101" y="11070"/>
                    <a:chExt cx="517" cy="1047"/>
                  </a:xfrm>
                </p:grpSpPr>
                <p:sp>
                  <p:nvSpPr>
                    <p:cNvPr id="2132" name="AutoShape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01" y="11070"/>
                      <a:ext cx="517" cy="517"/>
                    </a:xfrm>
                    <a:prstGeom prst="smileyFace">
                      <a:avLst>
                        <a:gd name="adj" fmla="val 4653"/>
                      </a:avLst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cxnSp>
                  <p:nvCxnSpPr>
                    <p:cNvPr id="2133" name="AutoShape 85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359" y="11520"/>
                      <a:ext cx="2" cy="389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34" name="AutoShape 86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101" y="11667"/>
                      <a:ext cx="485" cy="1"/>
                    </a:xfrm>
                    <a:prstGeom prst="straightConnector1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35" name="AutoShape 87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1230" y="11877"/>
                      <a:ext cx="127" cy="240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36" name="AutoShape 8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361" y="11877"/>
                      <a:ext cx="112" cy="239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</p:grpSp>
              <p:sp>
                <p:nvSpPr>
                  <p:cNvPr id="2137" name="AutoShape 89"/>
                  <p:cNvSpPr>
                    <a:spLocks noChangeArrowheads="1"/>
                  </p:cNvSpPr>
                  <p:nvPr/>
                </p:nvSpPr>
                <p:spPr bwMode="auto">
                  <a:xfrm rot="10686687" flipH="1">
                    <a:off x="5238" y="14128"/>
                    <a:ext cx="1078" cy="1078"/>
                  </a:xfrm>
                  <a:prstGeom prst="smileyFace">
                    <a:avLst>
                      <a:gd name="adj" fmla="val 4653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14" name="Group 90"/>
                  <p:cNvGrpSpPr>
                    <a:grpSpLocks/>
                  </p:cNvGrpSpPr>
                  <p:nvPr/>
                </p:nvGrpSpPr>
                <p:grpSpPr bwMode="auto">
                  <a:xfrm rot="10800000" flipH="1">
                    <a:off x="5640" y="13596"/>
                    <a:ext cx="288" cy="597"/>
                    <a:chOff x="1101" y="11070"/>
                    <a:chExt cx="517" cy="1047"/>
                  </a:xfrm>
                </p:grpSpPr>
                <p:sp>
                  <p:nvSpPr>
                    <p:cNvPr id="2139" name="AutoShape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01" y="11070"/>
                      <a:ext cx="517" cy="517"/>
                    </a:xfrm>
                    <a:prstGeom prst="smileyFace">
                      <a:avLst>
                        <a:gd name="adj" fmla="val 4653"/>
                      </a:avLst>
                    </a:prstGeom>
                    <a:solidFill>
                      <a:srgbClr val="000000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cxnSp>
                  <p:nvCxnSpPr>
                    <p:cNvPr id="2140" name="AutoShape 92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359" y="11520"/>
                      <a:ext cx="2" cy="389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41" name="AutoShape 9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101" y="11667"/>
                      <a:ext cx="485" cy="1"/>
                    </a:xfrm>
                    <a:prstGeom prst="straightConnector1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42" name="AutoShape 94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1230" y="11877"/>
                      <a:ext cx="127" cy="240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2143" name="AutoShape 95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1361" y="11877"/>
                      <a:ext cx="112" cy="239"/>
                    </a:xfrm>
                    <a:prstGeom prst="straightConnector1">
                      <a:avLst/>
                    </a:pr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</p:cxnSp>
              </p:grpSp>
              <p:grpSp>
                <p:nvGrpSpPr>
                  <p:cNvPr id="15" name="Group 96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4511" y="13918"/>
                    <a:ext cx="404" cy="552"/>
                    <a:chOff x="1165" y="11742"/>
                    <a:chExt cx="404" cy="552"/>
                  </a:xfrm>
                </p:grpSpPr>
                <p:sp>
                  <p:nvSpPr>
                    <p:cNvPr id="2145" name="Rectangle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65" y="11742"/>
                      <a:ext cx="404" cy="552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46" name="Oval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2" y="11796"/>
                      <a:ext cx="175" cy="175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47" name="Oval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60" y="12033"/>
                      <a:ext cx="213" cy="213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" name="Group 100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6559" y="13918"/>
                    <a:ext cx="404" cy="552"/>
                    <a:chOff x="1165" y="11742"/>
                    <a:chExt cx="404" cy="552"/>
                  </a:xfrm>
                </p:grpSpPr>
                <p:sp>
                  <p:nvSpPr>
                    <p:cNvPr id="2149" name="Rectangle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65" y="11742"/>
                      <a:ext cx="404" cy="552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0" name="Oval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2" y="11796"/>
                      <a:ext cx="175" cy="175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1" name="Oval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60" y="12033"/>
                      <a:ext cx="213" cy="213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7" name="Group 104"/>
                  <p:cNvGrpSpPr>
                    <a:grpSpLocks/>
                  </p:cNvGrpSpPr>
                  <p:nvPr/>
                </p:nvGrpSpPr>
                <p:grpSpPr bwMode="auto">
                  <a:xfrm rot="3567235" flipH="1">
                    <a:off x="8097" y="11201"/>
                    <a:ext cx="404" cy="552"/>
                    <a:chOff x="1165" y="11742"/>
                    <a:chExt cx="404" cy="552"/>
                  </a:xfrm>
                </p:grpSpPr>
                <p:sp>
                  <p:nvSpPr>
                    <p:cNvPr id="2153" name="Rectangle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65" y="11742"/>
                      <a:ext cx="404" cy="552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" name="Oval 1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2" y="11796"/>
                      <a:ext cx="175" cy="175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" name="Oval 1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60" y="12033"/>
                      <a:ext cx="213" cy="213"/>
                    </a:xfrm>
                    <a:prstGeom prst="ellipse">
                      <a:avLst/>
                    </a:prstGeom>
                    <a:solidFill>
                      <a:srgbClr val="BFBFBF"/>
                    </a:solidFill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156" name="AutoShape 108"/>
                <p:cNvSpPr>
                  <a:spLocks noChangeArrowheads="1"/>
                </p:cNvSpPr>
                <p:nvPr/>
              </p:nvSpPr>
              <p:spPr bwMode="auto">
                <a:xfrm>
                  <a:off x="3757" y="10053"/>
                  <a:ext cx="3999" cy="3459"/>
                </a:xfrm>
                <a:prstGeom prst="hexagon">
                  <a:avLst>
                    <a:gd name="adj" fmla="val 28903"/>
                    <a:gd name="vf" fmla="val 115470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09"/>
              <p:cNvGrpSpPr>
                <a:grpSpLocks/>
              </p:cNvGrpSpPr>
              <p:nvPr/>
            </p:nvGrpSpPr>
            <p:grpSpPr bwMode="auto">
              <a:xfrm rot="3567235" flipH="1">
                <a:off x="7123" y="9414"/>
                <a:ext cx="404" cy="552"/>
                <a:chOff x="1165" y="11742"/>
                <a:chExt cx="404" cy="552"/>
              </a:xfrm>
            </p:grpSpPr>
            <p:sp>
              <p:nvSpPr>
                <p:cNvPr id="2158" name="Rectangle 110"/>
                <p:cNvSpPr>
                  <a:spLocks noChangeArrowheads="1"/>
                </p:cNvSpPr>
                <p:nvPr/>
              </p:nvSpPr>
              <p:spPr bwMode="auto">
                <a:xfrm>
                  <a:off x="1165" y="11742"/>
                  <a:ext cx="404" cy="552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9" name="Oval 111"/>
                <p:cNvSpPr>
                  <a:spLocks noChangeArrowheads="1"/>
                </p:cNvSpPr>
                <p:nvPr/>
              </p:nvSpPr>
              <p:spPr bwMode="auto">
                <a:xfrm>
                  <a:off x="1282" y="11796"/>
                  <a:ext cx="175" cy="175"/>
                </a:xfrm>
                <a:prstGeom prst="ellipse">
                  <a:avLst/>
                </a:prstGeom>
                <a:solidFill>
                  <a:srgbClr val="BFBFB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0" name="Oval 112"/>
                <p:cNvSpPr>
                  <a:spLocks noChangeArrowheads="1"/>
                </p:cNvSpPr>
                <p:nvPr/>
              </p:nvSpPr>
              <p:spPr bwMode="auto">
                <a:xfrm>
                  <a:off x="1260" y="12033"/>
                  <a:ext cx="213" cy="213"/>
                </a:xfrm>
                <a:prstGeom prst="ellipse">
                  <a:avLst/>
                </a:prstGeom>
                <a:solidFill>
                  <a:srgbClr val="BFBFB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9" name="Group 113"/>
            <p:cNvGrpSpPr>
              <a:grpSpLocks/>
            </p:cNvGrpSpPr>
            <p:nvPr/>
          </p:nvGrpSpPr>
          <p:grpSpPr bwMode="auto">
            <a:xfrm>
              <a:off x="5090" y="5040"/>
              <a:ext cx="1099" cy="712"/>
              <a:chOff x="5090" y="5040"/>
              <a:chExt cx="1099" cy="712"/>
            </a:xfrm>
          </p:grpSpPr>
          <p:sp>
            <p:nvSpPr>
              <p:cNvPr id="2162" name="Oval 114"/>
              <p:cNvSpPr>
                <a:spLocks noChangeArrowheads="1"/>
              </p:cNvSpPr>
              <p:nvPr/>
            </p:nvSpPr>
            <p:spPr bwMode="auto">
              <a:xfrm>
                <a:off x="5202" y="5040"/>
                <a:ext cx="712" cy="712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3" name="AutoShape 115"/>
              <p:cNvSpPr>
                <a:spLocks noChangeArrowheads="1"/>
              </p:cNvSpPr>
              <p:nvPr/>
            </p:nvSpPr>
            <p:spPr bwMode="auto">
              <a:xfrm>
                <a:off x="5113" y="5271"/>
                <a:ext cx="210" cy="182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4" name="AutoShape 116"/>
              <p:cNvSpPr>
                <a:spLocks noChangeArrowheads="1"/>
              </p:cNvSpPr>
              <p:nvPr/>
            </p:nvSpPr>
            <p:spPr bwMode="auto">
              <a:xfrm flipV="1">
                <a:off x="5792" y="5319"/>
                <a:ext cx="210" cy="182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5" name="Rectangle 117"/>
              <p:cNvSpPr>
                <a:spLocks noChangeArrowheads="1"/>
              </p:cNvSpPr>
              <p:nvPr/>
            </p:nvSpPr>
            <p:spPr bwMode="auto">
              <a:xfrm>
                <a:off x="5090" y="5116"/>
                <a:ext cx="304" cy="146"/>
              </a:xfrm>
              <a:prstGeom prst="rect">
                <a:avLst/>
              </a:prstGeom>
              <a:solidFill>
                <a:srgbClr val="D8D8D8"/>
              </a:solidFill>
              <a:ln w="9525">
                <a:solidFill>
                  <a:srgbClr val="D8D8D8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6" name="Rectangle 118"/>
              <p:cNvSpPr>
                <a:spLocks noChangeArrowheads="1"/>
              </p:cNvSpPr>
              <p:nvPr/>
            </p:nvSpPr>
            <p:spPr bwMode="auto">
              <a:xfrm>
                <a:off x="5766" y="5509"/>
                <a:ext cx="423" cy="146"/>
              </a:xfrm>
              <a:prstGeom prst="rect">
                <a:avLst/>
              </a:prstGeom>
              <a:solidFill>
                <a:srgbClr val="D8D8D8"/>
              </a:solidFill>
              <a:ln w="9525">
                <a:solidFill>
                  <a:srgbClr val="D8D8D8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28" name="TextBox 127"/>
          <p:cNvSpPr txBox="1"/>
          <p:nvPr/>
        </p:nvSpPr>
        <p:spPr>
          <a:xfrm>
            <a:off x="533400" y="2362200"/>
            <a:ext cx="3581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Audience’s attention will determine which character testifies first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Rashomon</a:t>
            </a:r>
            <a:endParaRPr lang="en-US" dirty="0"/>
          </a:p>
        </p:txBody>
      </p:sp>
      <p:grpSp>
        <p:nvGrpSpPr>
          <p:cNvPr id="392" name="Group 142"/>
          <p:cNvGrpSpPr>
            <a:grpSpLocks/>
          </p:cNvGrpSpPr>
          <p:nvPr/>
        </p:nvGrpSpPr>
        <p:grpSpPr bwMode="auto">
          <a:xfrm>
            <a:off x="4572000" y="2082537"/>
            <a:ext cx="3925104" cy="3403863"/>
            <a:chOff x="3118" y="8810"/>
            <a:chExt cx="6181" cy="5360"/>
          </a:xfrm>
        </p:grpSpPr>
        <p:grpSp>
          <p:nvGrpSpPr>
            <p:cNvPr id="393" name="Group 143"/>
            <p:cNvGrpSpPr>
              <a:grpSpLocks/>
            </p:cNvGrpSpPr>
            <p:nvPr/>
          </p:nvGrpSpPr>
          <p:grpSpPr bwMode="auto">
            <a:xfrm>
              <a:off x="3118" y="8810"/>
              <a:ext cx="6181" cy="5360"/>
              <a:chOff x="3118" y="8810"/>
              <a:chExt cx="6181" cy="5360"/>
            </a:xfrm>
          </p:grpSpPr>
          <p:grpSp>
            <p:nvGrpSpPr>
              <p:cNvPr id="437" name="Group 144"/>
              <p:cNvGrpSpPr>
                <a:grpSpLocks/>
              </p:cNvGrpSpPr>
              <p:nvPr/>
            </p:nvGrpSpPr>
            <p:grpSpPr bwMode="auto">
              <a:xfrm>
                <a:off x="3118" y="8810"/>
                <a:ext cx="6181" cy="5360"/>
                <a:chOff x="3118" y="8810"/>
                <a:chExt cx="6181" cy="5360"/>
              </a:xfrm>
            </p:grpSpPr>
            <p:sp>
              <p:nvSpPr>
                <p:cNvPr id="439" name="AutoShape 145"/>
                <p:cNvSpPr>
                  <a:spLocks noChangeArrowheads="1"/>
                </p:cNvSpPr>
                <p:nvPr/>
              </p:nvSpPr>
              <p:spPr bwMode="auto">
                <a:xfrm rot="10800000">
                  <a:off x="3554" y="9207"/>
                  <a:ext cx="5307" cy="4590"/>
                </a:xfrm>
                <a:prstGeom prst="hexagon">
                  <a:avLst>
                    <a:gd name="adj" fmla="val 28905"/>
                    <a:gd name="vf" fmla="val 11547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0" name="AutoShape 146"/>
                <p:cNvSpPr>
                  <a:spLocks noChangeArrowheads="1"/>
                </p:cNvSpPr>
                <p:nvPr/>
              </p:nvSpPr>
              <p:spPr bwMode="auto">
                <a:xfrm rot="10800000">
                  <a:off x="4196" y="9767"/>
                  <a:ext cx="3999" cy="3459"/>
                </a:xfrm>
                <a:prstGeom prst="hexagon">
                  <a:avLst>
                    <a:gd name="adj" fmla="val 28903"/>
                    <a:gd name="vf" fmla="val 115470"/>
                  </a:avLst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1" name="Rectangle 147"/>
                <p:cNvSpPr>
                  <a:spLocks noChangeArrowheads="1"/>
                </p:cNvSpPr>
                <p:nvPr/>
              </p:nvSpPr>
              <p:spPr bwMode="auto">
                <a:xfrm rot="9026529">
                  <a:off x="3118" y="11710"/>
                  <a:ext cx="1181" cy="24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442" name="Group 148"/>
                <p:cNvGrpSpPr>
                  <a:grpSpLocks/>
                </p:cNvGrpSpPr>
                <p:nvPr/>
              </p:nvGrpSpPr>
              <p:grpSpPr bwMode="auto">
                <a:xfrm rot="14367235" flipH="1">
                  <a:off x="3452" y="11527"/>
                  <a:ext cx="404" cy="552"/>
                  <a:chOff x="1165" y="11742"/>
                  <a:chExt cx="404" cy="552"/>
                </a:xfrm>
              </p:grpSpPr>
              <p:sp>
                <p:nvSpPr>
                  <p:cNvPr id="504" name="Rectangle 149"/>
                  <p:cNvSpPr>
                    <a:spLocks noChangeArrowheads="1"/>
                  </p:cNvSpPr>
                  <p:nvPr/>
                </p:nvSpPr>
                <p:spPr bwMode="auto">
                  <a:xfrm>
                    <a:off x="1165" y="11742"/>
                    <a:ext cx="404" cy="552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5" name="Oval 150"/>
                  <p:cNvSpPr>
                    <a:spLocks noChangeArrowheads="1"/>
                  </p:cNvSpPr>
                  <p:nvPr/>
                </p:nvSpPr>
                <p:spPr bwMode="auto">
                  <a:xfrm>
                    <a:off x="1282" y="11796"/>
                    <a:ext cx="175" cy="175"/>
                  </a:xfrm>
                  <a:prstGeom prst="ellipse">
                    <a:avLst/>
                  </a:prstGeom>
                  <a:solidFill>
                    <a:srgbClr val="BFBFB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6" name="Oval 151"/>
                  <p:cNvSpPr>
                    <a:spLocks noChangeArrowheads="1"/>
                  </p:cNvSpPr>
                  <p:nvPr/>
                </p:nvSpPr>
                <p:spPr bwMode="auto">
                  <a:xfrm>
                    <a:off x="1260" y="12033"/>
                    <a:ext cx="213" cy="213"/>
                  </a:xfrm>
                  <a:prstGeom prst="ellipse">
                    <a:avLst/>
                  </a:prstGeom>
                  <a:solidFill>
                    <a:srgbClr val="BFBFB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443" name="Oval 152"/>
                <p:cNvSpPr>
                  <a:spLocks noChangeArrowheads="1"/>
                </p:cNvSpPr>
                <p:nvPr/>
              </p:nvSpPr>
              <p:spPr bwMode="auto">
                <a:xfrm rot="10800000">
                  <a:off x="4738" y="10119"/>
                  <a:ext cx="2880" cy="2880"/>
                </a:xfrm>
                <a:prstGeom prst="ellipse">
                  <a:avLst/>
                </a:prstGeom>
                <a:solidFill>
                  <a:srgbClr val="D8D8D8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4" name="Oval 153"/>
                <p:cNvSpPr>
                  <a:spLocks noChangeArrowheads="1"/>
                </p:cNvSpPr>
                <p:nvPr/>
              </p:nvSpPr>
              <p:spPr bwMode="auto">
                <a:xfrm rot="10800000">
                  <a:off x="5973" y="11631"/>
                  <a:ext cx="356" cy="356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5" name="Oval 154"/>
                <p:cNvSpPr>
                  <a:spLocks noChangeArrowheads="1"/>
                </p:cNvSpPr>
                <p:nvPr/>
              </p:nvSpPr>
              <p:spPr bwMode="auto">
                <a:xfrm rot="10800000">
                  <a:off x="5975" y="10986"/>
                  <a:ext cx="356" cy="356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6" name="Oval 155"/>
                <p:cNvSpPr>
                  <a:spLocks noChangeArrowheads="1"/>
                </p:cNvSpPr>
                <p:nvPr/>
              </p:nvSpPr>
              <p:spPr bwMode="auto">
                <a:xfrm rot="10800000">
                  <a:off x="6837" y="10982"/>
                  <a:ext cx="356" cy="356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7" name="Oval 156"/>
                <p:cNvSpPr>
                  <a:spLocks noChangeArrowheads="1"/>
                </p:cNvSpPr>
                <p:nvPr/>
              </p:nvSpPr>
              <p:spPr bwMode="auto">
                <a:xfrm rot="10800000">
                  <a:off x="5145" y="10980"/>
                  <a:ext cx="356" cy="356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8" name="Oval 157"/>
                <p:cNvSpPr>
                  <a:spLocks noChangeArrowheads="1"/>
                </p:cNvSpPr>
                <p:nvPr/>
              </p:nvSpPr>
              <p:spPr bwMode="auto">
                <a:xfrm rot="10800000">
                  <a:off x="6311" y="10449"/>
                  <a:ext cx="356" cy="356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9" name="Oval 158"/>
                <p:cNvSpPr>
                  <a:spLocks noChangeArrowheads="1"/>
                </p:cNvSpPr>
                <p:nvPr/>
              </p:nvSpPr>
              <p:spPr bwMode="auto">
                <a:xfrm rot="10800000">
                  <a:off x="5589" y="10452"/>
                  <a:ext cx="356" cy="356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0" name="Oval 159"/>
                <p:cNvSpPr>
                  <a:spLocks noChangeArrowheads="1"/>
                </p:cNvSpPr>
                <p:nvPr/>
              </p:nvSpPr>
              <p:spPr bwMode="auto">
                <a:xfrm rot="10800000">
                  <a:off x="6791" y="11657"/>
                  <a:ext cx="356" cy="356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1" name="Oval 160"/>
                <p:cNvSpPr>
                  <a:spLocks noChangeArrowheads="1"/>
                </p:cNvSpPr>
                <p:nvPr/>
              </p:nvSpPr>
              <p:spPr bwMode="auto">
                <a:xfrm rot="10800000">
                  <a:off x="5101" y="11611"/>
                  <a:ext cx="356" cy="356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2" name="Oval 161"/>
                <p:cNvSpPr>
                  <a:spLocks noChangeArrowheads="1"/>
                </p:cNvSpPr>
                <p:nvPr/>
              </p:nvSpPr>
              <p:spPr bwMode="auto">
                <a:xfrm rot="10800000">
                  <a:off x="6378" y="12143"/>
                  <a:ext cx="356" cy="356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3" name="Oval 162"/>
                <p:cNvSpPr>
                  <a:spLocks noChangeArrowheads="1"/>
                </p:cNvSpPr>
                <p:nvPr/>
              </p:nvSpPr>
              <p:spPr bwMode="auto">
                <a:xfrm rot="10800000">
                  <a:off x="5490" y="12126"/>
                  <a:ext cx="356" cy="356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454" name="Group 163"/>
                <p:cNvGrpSpPr>
                  <a:grpSpLocks/>
                </p:cNvGrpSpPr>
                <p:nvPr/>
              </p:nvGrpSpPr>
              <p:grpSpPr bwMode="auto">
                <a:xfrm rot="21600000">
                  <a:off x="4990" y="8810"/>
                  <a:ext cx="404" cy="552"/>
                  <a:chOff x="1165" y="11742"/>
                  <a:chExt cx="404" cy="552"/>
                </a:xfrm>
              </p:grpSpPr>
              <p:sp>
                <p:nvSpPr>
                  <p:cNvPr id="501" name="Rectangle 164"/>
                  <p:cNvSpPr>
                    <a:spLocks noChangeArrowheads="1"/>
                  </p:cNvSpPr>
                  <p:nvPr/>
                </p:nvSpPr>
                <p:spPr bwMode="auto">
                  <a:xfrm>
                    <a:off x="1165" y="11742"/>
                    <a:ext cx="404" cy="552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2" name="Oval 165"/>
                  <p:cNvSpPr>
                    <a:spLocks noChangeArrowheads="1"/>
                  </p:cNvSpPr>
                  <p:nvPr/>
                </p:nvSpPr>
                <p:spPr bwMode="auto">
                  <a:xfrm>
                    <a:off x="1282" y="11796"/>
                    <a:ext cx="175" cy="175"/>
                  </a:xfrm>
                  <a:prstGeom prst="ellipse">
                    <a:avLst/>
                  </a:prstGeom>
                  <a:solidFill>
                    <a:srgbClr val="BFBFB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3" name="Oval 166"/>
                  <p:cNvSpPr>
                    <a:spLocks noChangeArrowheads="1"/>
                  </p:cNvSpPr>
                  <p:nvPr/>
                </p:nvSpPr>
                <p:spPr bwMode="auto">
                  <a:xfrm>
                    <a:off x="1260" y="12033"/>
                    <a:ext cx="213" cy="213"/>
                  </a:xfrm>
                  <a:prstGeom prst="ellipse">
                    <a:avLst/>
                  </a:prstGeom>
                  <a:solidFill>
                    <a:srgbClr val="BFBFB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55" name="Group 167"/>
                <p:cNvGrpSpPr>
                  <a:grpSpLocks/>
                </p:cNvGrpSpPr>
                <p:nvPr/>
              </p:nvGrpSpPr>
              <p:grpSpPr bwMode="auto">
                <a:xfrm rot="21600000">
                  <a:off x="7006" y="8810"/>
                  <a:ext cx="404" cy="552"/>
                  <a:chOff x="1165" y="11742"/>
                  <a:chExt cx="404" cy="552"/>
                </a:xfrm>
              </p:grpSpPr>
              <p:sp>
                <p:nvSpPr>
                  <p:cNvPr id="498" name="Rectangle 168"/>
                  <p:cNvSpPr>
                    <a:spLocks noChangeArrowheads="1"/>
                  </p:cNvSpPr>
                  <p:nvPr/>
                </p:nvSpPr>
                <p:spPr bwMode="auto">
                  <a:xfrm>
                    <a:off x="1165" y="11742"/>
                    <a:ext cx="404" cy="552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9" name="Oval 169"/>
                  <p:cNvSpPr>
                    <a:spLocks noChangeArrowheads="1"/>
                  </p:cNvSpPr>
                  <p:nvPr/>
                </p:nvSpPr>
                <p:spPr bwMode="auto">
                  <a:xfrm>
                    <a:off x="1282" y="11796"/>
                    <a:ext cx="175" cy="175"/>
                  </a:xfrm>
                  <a:prstGeom prst="ellipse">
                    <a:avLst/>
                  </a:prstGeom>
                  <a:solidFill>
                    <a:srgbClr val="BFBFB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0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1260" y="12033"/>
                    <a:ext cx="213" cy="213"/>
                  </a:xfrm>
                  <a:prstGeom prst="ellipse">
                    <a:avLst/>
                  </a:prstGeom>
                  <a:solidFill>
                    <a:srgbClr val="BFBFB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56" name="Group 171"/>
                <p:cNvGrpSpPr>
                  <a:grpSpLocks/>
                </p:cNvGrpSpPr>
                <p:nvPr/>
              </p:nvGrpSpPr>
              <p:grpSpPr bwMode="auto">
                <a:xfrm flipH="1">
                  <a:off x="6278" y="9113"/>
                  <a:ext cx="288" cy="598"/>
                  <a:chOff x="1101" y="11070"/>
                  <a:chExt cx="517" cy="1047"/>
                </a:xfrm>
              </p:grpSpPr>
              <p:sp>
                <p:nvSpPr>
                  <p:cNvPr id="493" name="AutoShape 172"/>
                  <p:cNvSpPr>
                    <a:spLocks noChangeArrowheads="1"/>
                  </p:cNvSpPr>
                  <p:nvPr/>
                </p:nvSpPr>
                <p:spPr bwMode="auto">
                  <a:xfrm>
                    <a:off x="1101" y="11070"/>
                    <a:ext cx="517" cy="517"/>
                  </a:xfrm>
                  <a:prstGeom prst="smileyFace">
                    <a:avLst>
                      <a:gd name="adj" fmla="val 4653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494" name="AutoShape 17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359" y="11520"/>
                    <a:ext cx="2" cy="389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95" name="AutoShape 174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101" y="11667"/>
                    <a:ext cx="485" cy="1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96" name="AutoShape 175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1230" y="11877"/>
                    <a:ext cx="127" cy="240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97" name="AutoShape 17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361" y="11877"/>
                    <a:ext cx="112" cy="239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457" name="Group 177"/>
                <p:cNvGrpSpPr>
                  <a:grpSpLocks/>
                </p:cNvGrpSpPr>
                <p:nvPr/>
              </p:nvGrpSpPr>
              <p:grpSpPr bwMode="auto">
                <a:xfrm flipH="1">
                  <a:off x="6667" y="9098"/>
                  <a:ext cx="288" cy="598"/>
                  <a:chOff x="1101" y="11070"/>
                  <a:chExt cx="517" cy="1047"/>
                </a:xfrm>
              </p:grpSpPr>
              <p:sp>
                <p:nvSpPr>
                  <p:cNvPr id="488" name="AutoShape 178"/>
                  <p:cNvSpPr>
                    <a:spLocks noChangeArrowheads="1"/>
                  </p:cNvSpPr>
                  <p:nvPr/>
                </p:nvSpPr>
                <p:spPr bwMode="auto">
                  <a:xfrm>
                    <a:off x="1101" y="11070"/>
                    <a:ext cx="517" cy="517"/>
                  </a:xfrm>
                  <a:prstGeom prst="smileyFace">
                    <a:avLst>
                      <a:gd name="adj" fmla="val 4653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489" name="AutoShape 17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359" y="11520"/>
                    <a:ext cx="2" cy="389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90" name="AutoShape 180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101" y="11667"/>
                    <a:ext cx="485" cy="1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91" name="AutoShape 181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1230" y="11877"/>
                    <a:ext cx="127" cy="240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92" name="AutoShape 182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361" y="11877"/>
                    <a:ext cx="112" cy="239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</p:grpSp>
            <p:grpSp>
              <p:nvGrpSpPr>
                <p:cNvPr id="458" name="Group 183"/>
                <p:cNvGrpSpPr>
                  <a:grpSpLocks/>
                </p:cNvGrpSpPr>
                <p:nvPr/>
              </p:nvGrpSpPr>
              <p:grpSpPr bwMode="auto">
                <a:xfrm flipH="1">
                  <a:off x="5394" y="9097"/>
                  <a:ext cx="288" cy="598"/>
                  <a:chOff x="1101" y="11070"/>
                  <a:chExt cx="517" cy="1047"/>
                </a:xfrm>
              </p:grpSpPr>
              <p:sp>
                <p:nvSpPr>
                  <p:cNvPr id="483" name="AutoShape 184"/>
                  <p:cNvSpPr>
                    <a:spLocks noChangeArrowheads="1"/>
                  </p:cNvSpPr>
                  <p:nvPr/>
                </p:nvSpPr>
                <p:spPr bwMode="auto">
                  <a:xfrm>
                    <a:off x="1101" y="11070"/>
                    <a:ext cx="517" cy="517"/>
                  </a:xfrm>
                  <a:prstGeom prst="smileyFace">
                    <a:avLst>
                      <a:gd name="adj" fmla="val 4653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484" name="AutoShape 18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359" y="11520"/>
                    <a:ext cx="2" cy="389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85" name="AutoShape 18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101" y="11667"/>
                    <a:ext cx="485" cy="1"/>
                  </a:xfrm>
                  <a:prstGeom prst="straightConnector1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86" name="AutoShape 187"/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1230" y="11877"/>
                    <a:ext cx="127" cy="240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  <p:cxnSp>
                <p:nvCxnSpPr>
                  <p:cNvPr id="487" name="AutoShape 18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361" y="11877"/>
                    <a:ext cx="112" cy="239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</p:cxnSp>
            </p:grpSp>
            <p:sp>
              <p:nvSpPr>
                <p:cNvPr id="459" name="Rectangle 189"/>
                <p:cNvSpPr>
                  <a:spLocks noChangeArrowheads="1"/>
                </p:cNvSpPr>
                <p:nvPr/>
              </p:nvSpPr>
              <p:spPr bwMode="auto">
                <a:xfrm rot="12619389">
                  <a:off x="8118" y="11706"/>
                  <a:ext cx="1181" cy="24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0" name="AutoShape 190"/>
                <p:cNvSpPr>
                  <a:spLocks noChangeArrowheads="1"/>
                </p:cNvSpPr>
                <p:nvPr/>
              </p:nvSpPr>
              <p:spPr bwMode="auto">
                <a:xfrm rot="-14229326">
                  <a:off x="8180" y="12359"/>
                  <a:ext cx="1078" cy="1078"/>
                </a:xfrm>
                <a:prstGeom prst="smileyFace">
                  <a:avLst>
                    <a:gd name="adj" fmla="val 4653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461" name="Group 191"/>
                <p:cNvGrpSpPr>
                  <a:grpSpLocks/>
                </p:cNvGrpSpPr>
                <p:nvPr/>
              </p:nvGrpSpPr>
              <p:grpSpPr bwMode="auto">
                <a:xfrm rot="7232765">
                  <a:off x="7564" y="13291"/>
                  <a:ext cx="404" cy="552"/>
                  <a:chOff x="1165" y="11742"/>
                  <a:chExt cx="404" cy="552"/>
                </a:xfrm>
              </p:grpSpPr>
              <p:sp>
                <p:nvSpPr>
                  <p:cNvPr id="480" name="Rectangle 192"/>
                  <p:cNvSpPr>
                    <a:spLocks noChangeArrowheads="1"/>
                  </p:cNvSpPr>
                  <p:nvPr/>
                </p:nvSpPr>
                <p:spPr bwMode="auto">
                  <a:xfrm>
                    <a:off x="1165" y="11742"/>
                    <a:ext cx="404" cy="552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1" name="Oval 193"/>
                  <p:cNvSpPr>
                    <a:spLocks noChangeArrowheads="1"/>
                  </p:cNvSpPr>
                  <p:nvPr/>
                </p:nvSpPr>
                <p:spPr bwMode="auto">
                  <a:xfrm>
                    <a:off x="1282" y="11796"/>
                    <a:ext cx="175" cy="175"/>
                  </a:xfrm>
                  <a:prstGeom prst="ellipse">
                    <a:avLst/>
                  </a:prstGeom>
                  <a:solidFill>
                    <a:srgbClr val="BFBFB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2" name="Oval 194"/>
                  <p:cNvSpPr>
                    <a:spLocks noChangeArrowheads="1"/>
                  </p:cNvSpPr>
                  <p:nvPr/>
                </p:nvSpPr>
                <p:spPr bwMode="auto">
                  <a:xfrm>
                    <a:off x="1260" y="12033"/>
                    <a:ext cx="213" cy="213"/>
                  </a:xfrm>
                  <a:prstGeom prst="ellipse">
                    <a:avLst/>
                  </a:prstGeom>
                  <a:solidFill>
                    <a:srgbClr val="BFBFB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2" name="Group 195"/>
                <p:cNvGrpSpPr>
                  <a:grpSpLocks/>
                </p:cNvGrpSpPr>
                <p:nvPr/>
              </p:nvGrpSpPr>
              <p:grpSpPr bwMode="auto">
                <a:xfrm rot="7232765">
                  <a:off x="8525" y="11493"/>
                  <a:ext cx="404" cy="552"/>
                  <a:chOff x="1165" y="11742"/>
                  <a:chExt cx="404" cy="552"/>
                </a:xfrm>
              </p:grpSpPr>
              <p:sp>
                <p:nvSpPr>
                  <p:cNvPr id="477" name="Rectangle 196"/>
                  <p:cNvSpPr>
                    <a:spLocks noChangeArrowheads="1"/>
                  </p:cNvSpPr>
                  <p:nvPr/>
                </p:nvSpPr>
                <p:spPr bwMode="auto">
                  <a:xfrm>
                    <a:off x="1165" y="11742"/>
                    <a:ext cx="404" cy="552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8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1282" y="11796"/>
                    <a:ext cx="175" cy="175"/>
                  </a:xfrm>
                  <a:prstGeom prst="ellipse">
                    <a:avLst/>
                  </a:prstGeom>
                  <a:solidFill>
                    <a:srgbClr val="BFBFB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9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1260" y="12033"/>
                    <a:ext cx="213" cy="213"/>
                  </a:xfrm>
                  <a:prstGeom prst="ellipse">
                    <a:avLst/>
                  </a:prstGeom>
                  <a:solidFill>
                    <a:srgbClr val="BFBFB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3" name="Group 199"/>
                <p:cNvGrpSpPr>
                  <a:grpSpLocks/>
                </p:cNvGrpSpPr>
                <p:nvPr/>
              </p:nvGrpSpPr>
              <p:grpSpPr bwMode="auto">
                <a:xfrm rot="10800000">
                  <a:off x="5919" y="11961"/>
                  <a:ext cx="1099" cy="712"/>
                  <a:chOff x="5090" y="5040"/>
                  <a:chExt cx="1099" cy="712"/>
                </a:xfrm>
              </p:grpSpPr>
              <p:sp>
                <p:nvSpPr>
                  <p:cNvPr id="472" name="Oval 200"/>
                  <p:cNvSpPr>
                    <a:spLocks noChangeArrowheads="1"/>
                  </p:cNvSpPr>
                  <p:nvPr/>
                </p:nvSpPr>
                <p:spPr bwMode="auto">
                  <a:xfrm>
                    <a:off x="5202" y="5040"/>
                    <a:ext cx="712" cy="712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3" name="AutoShape 201"/>
                  <p:cNvSpPr>
                    <a:spLocks noChangeArrowheads="1"/>
                  </p:cNvSpPr>
                  <p:nvPr/>
                </p:nvSpPr>
                <p:spPr bwMode="auto">
                  <a:xfrm>
                    <a:off x="5113" y="5271"/>
                    <a:ext cx="210" cy="182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4" name="AutoShape 20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5792" y="5319"/>
                    <a:ext cx="210" cy="182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5" name="Rectangle 203"/>
                  <p:cNvSpPr>
                    <a:spLocks noChangeArrowheads="1"/>
                  </p:cNvSpPr>
                  <p:nvPr/>
                </p:nvSpPr>
                <p:spPr bwMode="auto">
                  <a:xfrm>
                    <a:off x="5090" y="5116"/>
                    <a:ext cx="304" cy="146"/>
                  </a:xfrm>
                  <a:prstGeom prst="rect">
                    <a:avLst/>
                  </a:prstGeom>
                  <a:solidFill>
                    <a:srgbClr val="D8D8D8"/>
                  </a:solidFill>
                  <a:ln w="9525">
                    <a:solidFill>
                      <a:srgbClr val="D8D8D8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6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5766" y="5509"/>
                    <a:ext cx="423" cy="146"/>
                  </a:xfrm>
                  <a:prstGeom prst="rect">
                    <a:avLst/>
                  </a:prstGeom>
                  <a:solidFill>
                    <a:srgbClr val="D8D8D8"/>
                  </a:solidFill>
                  <a:ln w="9525">
                    <a:solidFill>
                      <a:srgbClr val="D8D8D8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4" name="Group 205"/>
                <p:cNvGrpSpPr>
                  <a:grpSpLocks/>
                </p:cNvGrpSpPr>
                <p:nvPr/>
              </p:nvGrpSpPr>
              <p:grpSpPr bwMode="auto">
                <a:xfrm rot="14367235" flipH="1">
                  <a:off x="4426" y="13330"/>
                  <a:ext cx="404" cy="552"/>
                  <a:chOff x="1165" y="11742"/>
                  <a:chExt cx="404" cy="552"/>
                </a:xfrm>
              </p:grpSpPr>
              <p:sp>
                <p:nvSpPr>
                  <p:cNvPr id="469" name="Rectangle 206"/>
                  <p:cNvSpPr>
                    <a:spLocks noChangeArrowheads="1"/>
                  </p:cNvSpPr>
                  <p:nvPr/>
                </p:nvSpPr>
                <p:spPr bwMode="auto">
                  <a:xfrm>
                    <a:off x="1165" y="11742"/>
                    <a:ext cx="404" cy="552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0" name="Oval 207"/>
                  <p:cNvSpPr>
                    <a:spLocks noChangeArrowheads="1"/>
                  </p:cNvSpPr>
                  <p:nvPr/>
                </p:nvSpPr>
                <p:spPr bwMode="auto">
                  <a:xfrm>
                    <a:off x="1282" y="11796"/>
                    <a:ext cx="175" cy="175"/>
                  </a:xfrm>
                  <a:prstGeom prst="ellipse">
                    <a:avLst/>
                  </a:prstGeom>
                  <a:solidFill>
                    <a:srgbClr val="BFBFB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1" name="Oval 208"/>
                  <p:cNvSpPr>
                    <a:spLocks noChangeArrowheads="1"/>
                  </p:cNvSpPr>
                  <p:nvPr/>
                </p:nvSpPr>
                <p:spPr bwMode="auto">
                  <a:xfrm>
                    <a:off x="1260" y="12033"/>
                    <a:ext cx="213" cy="213"/>
                  </a:xfrm>
                  <a:prstGeom prst="ellipse">
                    <a:avLst/>
                  </a:prstGeom>
                  <a:solidFill>
                    <a:srgbClr val="BFBFBF"/>
                  </a:solidFill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465" name="Rectangle 209"/>
                <p:cNvSpPr>
                  <a:spLocks noChangeArrowheads="1"/>
                </p:cNvSpPr>
                <p:nvPr/>
              </p:nvSpPr>
              <p:spPr bwMode="auto">
                <a:xfrm rot="9026529">
                  <a:off x="3721" y="12528"/>
                  <a:ext cx="303" cy="63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6" name="Rectangle 210"/>
                <p:cNvSpPr>
                  <a:spLocks noChangeArrowheads="1"/>
                </p:cNvSpPr>
                <p:nvPr/>
              </p:nvSpPr>
              <p:spPr bwMode="auto">
                <a:xfrm rot="14426529">
                  <a:off x="8405" y="12426"/>
                  <a:ext cx="303" cy="63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7" name="Arc 211"/>
                <p:cNvSpPr>
                  <a:spLocks/>
                </p:cNvSpPr>
                <p:nvPr/>
              </p:nvSpPr>
              <p:spPr bwMode="auto">
                <a:xfrm rot="5400000">
                  <a:off x="8354" y="12696"/>
                  <a:ext cx="339" cy="205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528"/>
                    <a:gd name="T1" fmla="*/ 0 h 21600"/>
                    <a:gd name="T2" fmla="*/ 21528 w 21528"/>
                    <a:gd name="T3" fmla="*/ 19837 h 21600"/>
                    <a:gd name="T4" fmla="*/ 0 w 21528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528" h="21600" fill="none" extrusionOk="0">
                      <a:moveTo>
                        <a:pt x="-1" y="0"/>
                      </a:moveTo>
                      <a:cubicBezTo>
                        <a:pt x="11245" y="0"/>
                        <a:pt x="20610" y="8628"/>
                        <a:pt x="21527" y="19837"/>
                      </a:cubicBezTo>
                    </a:path>
                    <a:path w="21528" h="21600" stroke="0" extrusionOk="0">
                      <a:moveTo>
                        <a:pt x="-1" y="0"/>
                      </a:moveTo>
                      <a:cubicBezTo>
                        <a:pt x="11245" y="0"/>
                        <a:pt x="20610" y="8628"/>
                        <a:pt x="21527" y="19837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cxnSp>
              <p:nvCxnSpPr>
                <p:cNvPr id="468" name="AutoShape 212"/>
                <p:cNvCxnSpPr>
                  <a:cxnSpLocks noChangeShapeType="1"/>
                </p:cNvCxnSpPr>
                <p:nvPr/>
              </p:nvCxnSpPr>
              <p:spPr bwMode="auto">
                <a:xfrm>
                  <a:off x="3814" y="12716"/>
                  <a:ext cx="178" cy="39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438" name="AutoShape 213"/>
              <p:cNvSpPr>
                <a:spLocks noChangeArrowheads="1"/>
              </p:cNvSpPr>
              <p:nvPr/>
            </p:nvSpPr>
            <p:spPr bwMode="auto">
              <a:xfrm rot="14229324" flipH="1">
                <a:off x="3190" y="12447"/>
                <a:ext cx="1078" cy="1078"/>
              </a:xfrm>
              <a:prstGeom prst="smileyFace">
                <a:avLst>
                  <a:gd name="adj" fmla="val 465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cxnSp>
          <p:nvCxnSpPr>
            <p:cNvPr id="394" name="AutoShape 214"/>
            <p:cNvCxnSpPr>
              <a:cxnSpLocks noChangeShapeType="1"/>
            </p:cNvCxnSpPr>
            <p:nvPr/>
          </p:nvCxnSpPr>
          <p:spPr bwMode="auto">
            <a:xfrm rot="10800000">
              <a:off x="6807" y="13227"/>
              <a:ext cx="307" cy="57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95" name="AutoShape 215"/>
            <p:cNvCxnSpPr>
              <a:cxnSpLocks noChangeShapeType="1"/>
            </p:cNvCxnSpPr>
            <p:nvPr/>
          </p:nvCxnSpPr>
          <p:spPr bwMode="auto">
            <a:xfrm rot="10800000">
              <a:off x="6500" y="13227"/>
              <a:ext cx="307" cy="57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96" name="AutoShape 216"/>
            <p:cNvCxnSpPr>
              <a:cxnSpLocks noChangeShapeType="1"/>
            </p:cNvCxnSpPr>
            <p:nvPr/>
          </p:nvCxnSpPr>
          <p:spPr bwMode="auto">
            <a:xfrm rot="10800000">
              <a:off x="6193" y="13227"/>
              <a:ext cx="307" cy="57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97" name="AutoShape 217"/>
            <p:cNvCxnSpPr>
              <a:cxnSpLocks noChangeShapeType="1"/>
            </p:cNvCxnSpPr>
            <p:nvPr/>
          </p:nvCxnSpPr>
          <p:spPr bwMode="auto">
            <a:xfrm rot="10800000">
              <a:off x="5886" y="13227"/>
              <a:ext cx="307" cy="57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98" name="AutoShape 218"/>
            <p:cNvCxnSpPr>
              <a:cxnSpLocks noChangeShapeType="1"/>
            </p:cNvCxnSpPr>
            <p:nvPr/>
          </p:nvCxnSpPr>
          <p:spPr bwMode="auto">
            <a:xfrm rot="10800000">
              <a:off x="5579" y="13227"/>
              <a:ext cx="307" cy="57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99" name="AutoShape 219"/>
            <p:cNvCxnSpPr>
              <a:cxnSpLocks noChangeShapeType="1"/>
            </p:cNvCxnSpPr>
            <p:nvPr/>
          </p:nvCxnSpPr>
          <p:spPr bwMode="auto">
            <a:xfrm rot="10800000">
              <a:off x="5272" y="13227"/>
              <a:ext cx="307" cy="57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00" name="AutoShape 220"/>
            <p:cNvCxnSpPr>
              <a:cxnSpLocks noChangeShapeType="1"/>
            </p:cNvCxnSpPr>
            <p:nvPr/>
          </p:nvCxnSpPr>
          <p:spPr bwMode="auto">
            <a:xfrm rot="10800000">
              <a:off x="7150" y="13211"/>
              <a:ext cx="307" cy="57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01" name="AutoShape 221"/>
            <p:cNvCxnSpPr>
              <a:cxnSpLocks noChangeShapeType="1"/>
            </p:cNvCxnSpPr>
            <p:nvPr/>
          </p:nvCxnSpPr>
          <p:spPr bwMode="auto">
            <a:xfrm rot="10800000" flipH="1">
              <a:off x="4900" y="13227"/>
              <a:ext cx="291" cy="57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02" name="AutoShape 222"/>
            <p:cNvCxnSpPr>
              <a:cxnSpLocks noChangeShapeType="1"/>
            </p:cNvCxnSpPr>
            <p:nvPr/>
          </p:nvCxnSpPr>
          <p:spPr bwMode="auto">
            <a:xfrm rot="10800000" flipH="1">
              <a:off x="4737" y="12941"/>
              <a:ext cx="291" cy="57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03" name="AutoShape 223"/>
            <p:cNvCxnSpPr>
              <a:cxnSpLocks noChangeShapeType="1"/>
            </p:cNvCxnSpPr>
            <p:nvPr/>
          </p:nvCxnSpPr>
          <p:spPr bwMode="auto">
            <a:xfrm rot="10800000" flipH="1">
              <a:off x="4593" y="12715"/>
              <a:ext cx="291" cy="57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04" name="AutoShape 224"/>
            <p:cNvCxnSpPr>
              <a:cxnSpLocks noChangeShapeType="1"/>
            </p:cNvCxnSpPr>
            <p:nvPr/>
          </p:nvCxnSpPr>
          <p:spPr bwMode="auto">
            <a:xfrm rot="10800000" flipH="1">
              <a:off x="4446" y="12429"/>
              <a:ext cx="291" cy="57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05" name="AutoShape 225"/>
            <p:cNvCxnSpPr>
              <a:cxnSpLocks noChangeShapeType="1"/>
            </p:cNvCxnSpPr>
            <p:nvPr/>
          </p:nvCxnSpPr>
          <p:spPr bwMode="auto">
            <a:xfrm rot="10800000" flipH="1">
              <a:off x="4343" y="12193"/>
              <a:ext cx="291" cy="57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06" name="AutoShape 226"/>
            <p:cNvCxnSpPr>
              <a:cxnSpLocks noChangeShapeType="1"/>
            </p:cNvCxnSpPr>
            <p:nvPr/>
          </p:nvCxnSpPr>
          <p:spPr bwMode="auto">
            <a:xfrm rot="10800000" flipH="1">
              <a:off x="4164" y="11939"/>
              <a:ext cx="291" cy="57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07" name="AutoShape 227"/>
            <p:cNvCxnSpPr>
              <a:cxnSpLocks noChangeShapeType="1"/>
            </p:cNvCxnSpPr>
            <p:nvPr/>
          </p:nvCxnSpPr>
          <p:spPr bwMode="auto">
            <a:xfrm rot="10800000" flipH="1">
              <a:off x="3992" y="11639"/>
              <a:ext cx="291" cy="57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08" name="AutoShape 228"/>
            <p:cNvCxnSpPr>
              <a:cxnSpLocks noChangeShapeType="1"/>
            </p:cNvCxnSpPr>
            <p:nvPr/>
          </p:nvCxnSpPr>
          <p:spPr bwMode="auto">
            <a:xfrm rot="10800000" flipH="1">
              <a:off x="3555" y="11497"/>
              <a:ext cx="642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09" name="AutoShape 229"/>
            <p:cNvCxnSpPr>
              <a:cxnSpLocks noChangeShapeType="1"/>
            </p:cNvCxnSpPr>
            <p:nvPr/>
          </p:nvCxnSpPr>
          <p:spPr bwMode="auto">
            <a:xfrm rot="10800000" flipH="1">
              <a:off x="3721" y="11208"/>
              <a:ext cx="642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0" name="AutoShape 230"/>
            <p:cNvCxnSpPr>
              <a:cxnSpLocks noChangeShapeType="1"/>
            </p:cNvCxnSpPr>
            <p:nvPr/>
          </p:nvCxnSpPr>
          <p:spPr bwMode="auto">
            <a:xfrm rot="10800000" flipH="1">
              <a:off x="3930" y="10851"/>
              <a:ext cx="642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1" name="AutoShape 231"/>
            <p:cNvCxnSpPr>
              <a:cxnSpLocks noChangeShapeType="1"/>
            </p:cNvCxnSpPr>
            <p:nvPr/>
          </p:nvCxnSpPr>
          <p:spPr bwMode="auto">
            <a:xfrm rot="10800000" flipH="1">
              <a:off x="4096" y="10562"/>
              <a:ext cx="642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2" name="AutoShape 232"/>
            <p:cNvCxnSpPr>
              <a:cxnSpLocks noChangeShapeType="1"/>
            </p:cNvCxnSpPr>
            <p:nvPr/>
          </p:nvCxnSpPr>
          <p:spPr bwMode="auto">
            <a:xfrm rot="10800000" flipH="1">
              <a:off x="4261" y="10300"/>
              <a:ext cx="642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3" name="AutoShape 233"/>
            <p:cNvCxnSpPr>
              <a:cxnSpLocks noChangeShapeType="1"/>
            </p:cNvCxnSpPr>
            <p:nvPr/>
          </p:nvCxnSpPr>
          <p:spPr bwMode="auto">
            <a:xfrm rot="10800000" flipH="1">
              <a:off x="4427" y="10011"/>
              <a:ext cx="642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4" name="AutoShape 234"/>
            <p:cNvCxnSpPr>
              <a:cxnSpLocks noChangeShapeType="1"/>
            </p:cNvCxnSpPr>
            <p:nvPr/>
          </p:nvCxnSpPr>
          <p:spPr bwMode="auto">
            <a:xfrm rot="10800000" flipH="1">
              <a:off x="4562" y="9766"/>
              <a:ext cx="642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5" name="AutoShape 235"/>
            <p:cNvCxnSpPr>
              <a:cxnSpLocks noChangeShapeType="1"/>
            </p:cNvCxnSpPr>
            <p:nvPr/>
          </p:nvCxnSpPr>
          <p:spPr bwMode="auto">
            <a:xfrm rot="10800000" flipH="1" flipV="1">
              <a:off x="4918" y="9218"/>
              <a:ext cx="289" cy="53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6" name="AutoShape 236"/>
            <p:cNvCxnSpPr>
              <a:cxnSpLocks noChangeShapeType="1"/>
            </p:cNvCxnSpPr>
            <p:nvPr/>
          </p:nvCxnSpPr>
          <p:spPr bwMode="auto">
            <a:xfrm rot="10800000" flipH="1" flipV="1">
              <a:off x="5224" y="9218"/>
              <a:ext cx="289" cy="53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7" name="AutoShape 237"/>
            <p:cNvCxnSpPr>
              <a:cxnSpLocks noChangeShapeType="1"/>
            </p:cNvCxnSpPr>
            <p:nvPr/>
          </p:nvCxnSpPr>
          <p:spPr bwMode="auto">
            <a:xfrm rot="10800000" flipH="1" flipV="1">
              <a:off x="5598" y="9218"/>
              <a:ext cx="289" cy="53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8" name="AutoShape 238"/>
            <p:cNvCxnSpPr>
              <a:cxnSpLocks noChangeShapeType="1"/>
            </p:cNvCxnSpPr>
            <p:nvPr/>
          </p:nvCxnSpPr>
          <p:spPr bwMode="auto">
            <a:xfrm rot="10800000" flipH="1" flipV="1">
              <a:off x="5904" y="9218"/>
              <a:ext cx="289" cy="53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9" name="AutoShape 239"/>
            <p:cNvCxnSpPr>
              <a:cxnSpLocks noChangeShapeType="1"/>
            </p:cNvCxnSpPr>
            <p:nvPr/>
          </p:nvCxnSpPr>
          <p:spPr bwMode="auto">
            <a:xfrm rot="10800000" flipH="1" flipV="1">
              <a:off x="6260" y="9234"/>
              <a:ext cx="289" cy="53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0" name="AutoShape 240"/>
            <p:cNvCxnSpPr>
              <a:cxnSpLocks noChangeShapeType="1"/>
            </p:cNvCxnSpPr>
            <p:nvPr/>
          </p:nvCxnSpPr>
          <p:spPr bwMode="auto">
            <a:xfrm rot="10800000" flipH="1" flipV="1">
              <a:off x="6566" y="9234"/>
              <a:ext cx="289" cy="53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1" name="AutoShape 241"/>
            <p:cNvCxnSpPr>
              <a:cxnSpLocks noChangeShapeType="1"/>
            </p:cNvCxnSpPr>
            <p:nvPr/>
          </p:nvCxnSpPr>
          <p:spPr bwMode="auto">
            <a:xfrm rot="10800000" flipH="1" flipV="1">
              <a:off x="6905" y="9234"/>
              <a:ext cx="289" cy="53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2" name="AutoShape 242"/>
            <p:cNvCxnSpPr>
              <a:cxnSpLocks noChangeShapeType="1"/>
            </p:cNvCxnSpPr>
            <p:nvPr/>
          </p:nvCxnSpPr>
          <p:spPr bwMode="auto">
            <a:xfrm rot="10800000" flipV="1">
              <a:off x="7194" y="9233"/>
              <a:ext cx="357" cy="56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3" name="AutoShape 243"/>
            <p:cNvCxnSpPr>
              <a:cxnSpLocks noChangeShapeType="1"/>
            </p:cNvCxnSpPr>
            <p:nvPr/>
          </p:nvCxnSpPr>
          <p:spPr bwMode="auto">
            <a:xfrm rot="10800000" flipV="1">
              <a:off x="7376" y="9545"/>
              <a:ext cx="357" cy="56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4" name="AutoShape 244"/>
            <p:cNvCxnSpPr>
              <a:cxnSpLocks noChangeShapeType="1"/>
            </p:cNvCxnSpPr>
            <p:nvPr/>
          </p:nvCxnSpPr>
          <p:spPr bwMode="auto">
            <a:xfrm rot="10800000" flipV="1">
              <a:off x="7535" y="9794"/>
              <a:ext cx="357" cy="56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5" name="AutoShape 245"/>
            <p:cNvCxnSpPr>
              <a:cxnSpLocks noChangeShapeType="1"/>
            </p:cNvCxnSpPr>
            <p:nvPr/>
          </p:nvCxnSpPr>
          <p:spPr bwMode="auto">
            <a:xfrm rot="10800000" flipV="1">
              <a:off x="7717" y="10106"/>
              <a:ext cx="357" cy="56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6" name="AutoShape 246"/>
            <p:cNvCxnSpPr>
              <a:cxnSpLocks noChangeShapeType="1"/>
            </p:cNvCxnSpPr>
            <p:nvPr/>
          </p:nvCxnSpPr>
          <p:spPr bwMode="auto">
            <a:xfrm rot="10800000" flipV="1">
              <a:off x="7882" y="10419"/>
              <a:ext cx="357" cy="56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7" name="AutoShape 247"/>
            <p:cNvCxnSpPr>
              <a:cxnSpLocks noChangeShapeType="1"/>
            </p:cNvCxnSpPr>
            <p:nvPr/>
          </p:nvCxnSpPr>
          <p:spPr bwMode="auto">
            <a:xfrm rot="10800000" flipV="1">
              <a:off x="8064" y="10731"/>
              <a:ext cx="357" cy="56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8" name="AutoShape 248"/>
            <p:cNvCxnSpPr>
              <a:cxnSpLocks noChangeShapeType="1"/>
            </p:cNvCxnSpPr>
            <p:nvPr/>
          </p:nvCxnSpPr>
          <p:spPr bwMode="auto">
            <a:xfrm rot="10800000" flipV="1">
              <a:off x="8191" y="10985"/>
              <a:ext cx="357" cy="56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29" name="AutoShape 249"/>
            <p:cNvCxnSpPr>
              <a:cxnSpLocks noChangeShapeType="1"/>
            </p:cNvCxnSpPr>
            <p:nvPr/>
          </p:nvCxnSpPr>
          <p:spPr bwMode="auto">
            <a:xfrm rot="10800000">
              <a:off x="8191" y="11538"/>
              <a:ext cx="635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30" name="AutoShape 250"/>
            <p:cNvCxnSpPr>
              <a:cxnSpLocks noChangeShapeType="1"/>
            </p:cNvCxnSpPr>
            <p:nvPr/>
          </p:nvCxnSpPr>
          <p:spPr bwMode="auto">
            <a:xfrm rot="10800000" flipH="1">
              <a:off x="3721" y="11537"/>
              <a:ext cx="476" cy="31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31" name="AutoShape 251"/>
            <p:cNvCxnSpPr>
              <a:cxnSpLocks noChangeShapeType="1"/>
            </p:cNvCxnSpPr>
            <p:nvPr/>
          </p:nvCxnSpPr>
          <p:spPr bwMode="auto">
            <a:xfrm rot="10800000">
              <a:off x="8195" y="11547"/>
              <a:ext cx="473" cy="39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32" name="AutoShape 252"/>
            <p:cNvCxnSpPr>
              <a:cxnSpLocks noChangeShapeType="1"/>
            </p:cNvCxnSpPr>
            <p:nvPr/>
          </p:nvCxnSpPr>
          <p:spPr bwMode="auto">
            <a:xfrm rot="10800000">
              <a:off x="7978" y="11801"/>
              <a:ext cx="473" cy="39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33" name="AutoShape 253"/>
            <p:cNvCxnSpPr>
              <a:cxnSpLocks noChangeShapeType="1"/>
            </p:cNvCxnSpPr>
            <p:nvPr/>
          </p:nvCxnSpPr>
          <p:spPr bwMode="auto">
            <a:xfrm rot="10800000">
              <a:off x="7866" y="12119"/>
              <a:ext cx="473" cy="39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34" name="AutoShape 254"/>
            <p:cNvCxnSpPr>
              <a:cxnSpLocks noChangeShapeType="1"/>
            </p:cNvCxnSpPr>
            <p:nvPr/>
          </p:nvCxnSpPr>
          <p:spPr bwMode="auto">
            <a:xfrm rot="10800000">
              <a:off x="7649" y="12373"/>
              <a:ext cx="473" cy="39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35" name="AutoShape 255"/>
            <p:cNvCxnSpPr>
              <a:cxnSpLocks noChangeShapeType="1"/>
            </p:cNvCxnSpPr>
            <p:nvPr/>
          </p:nvCxnSpPr>
          <p:spPr bwMode="auto">
            <a:xfrm rot="10800000">
              <a:off x="7505" y="12715"/>
              <a:ext cx="473" cy="39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36" name="AutoShape 256"/>
            <p:cNvCxnSpPr>
              <a:cxnSpLocks noChangeShapeType="1"/>
            </p:cNvCxnSpPr>
            <p:nvPr/>
          </p:nvCxnSpPr>
          <p:spPr bwMode="auto">
            <a:xfrm rot="10800000">
              <a:off x="7288" y="12969"/>
              <a:ext cx="473" cy="39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</p:grpSp>
      <p:sp>
        <p:nvSpPr>
          <p:cNvPr id="508" name="TextBox 507"/>
          <p:cNvSpPr txBox="1"/>
          <p:nvPr/>
        </p:nvSpPr>
        <p:spPr>
          <a:xfrm>
            <a:off x="381000" y="152400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/>
                </a:solidFill>
              </a:rPr>
              <a:t>Character’s Testimony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509" name="TextBox 508"/>
          <p:cNvSpPr txBox="1"/>
          <p:nvPr/>
        </p:nvSpPr>
        <p:spPr>
          <a:xfrm>
            <a:off x="533400" y="2362200"/>
            <a:ext cx="3581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 other characters’ projections react to the story as it is being told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Rashomon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600200" y="15240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/>
                </a:solidFill>
              </a:rPr>
              <a:t>In the end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90600" y="2057400"/>
            <a:ext cx="70866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  <a:buFont typeface="Arial" pitchFamily="34" charset="0"/>
              <a:buChar char="•"/>
            </a:pPr>
            <a:r>
              <a:rPr lang="en-US" sz="2800" dirty="0" smtClean="0"/>
              <a:t>The performance order potentially varies from one show to the next </a:t>
            </a:r>
          </a:p>
          <a:p>
            <a:pPr>
              <a:spcAft>
                <a:spcPts val="3000"/>
              </a:spcAft>
              <a:buFont typeface="Arial" pitchFamily="34" charset="0"/>
              <a:buChar char="•"/>
            </a:pPr>
            <a:r>
              <a:rPr lang="en-US" sz="2800" dirty="0" smtClean="0"/>
              <a:t>Audience members will be asked to provide judgment</a:t>
            </a:r>
          </a:p>
          <a:p>
            <a:pPr>
              <a:spcAft>
                <a:spcPts val="3000"/>
              </a:spcAft>
              <a:buFont typeface="Arial" pitchFamily="34" charset="0"/>
              <a:buChar char="•"/>
            </a:pPr>
            <a:r>
              <a:rPr lang="en-US" sz="2800" dirty="0" smtClean="0"/>
              <a:t>We will analyze the data and find possible relationships to the play’s order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Technology</a:t>
            </a:r>
            <a:endParaRPr lang="en-US" dirty="0"/>
          </a:p>
        </p:txBody>
      </p:sp>
      <p:pic>
        <p:nvPicPr>
          <p:cNvPr id="3077" name="Picture 5" descr="U:\Working\fsouki_perforce.etc.cmu.edu_1666\etc\projects\2009_semester_1\chautauqua-festival\Presentation\Half Presentation\png\t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362200" y="3962400"/>
            <a:ext cx="976183" cy="850103"/>
          </a:xfrm>
          <a:prstGeom prst="rect">
            <a:avLst/>
          </a:prstGeom>
          <a:noFill/>
        </p:spPr>
      </p:pic>
      <p:pic>
        <p:nvPicPr>
          <p:cNvPr id="13" name="Picture 6" descr="U:\Working\fsouki_perforce.etc.cmu.edu_1666\etc\projects\2009_semester_1\chautauqua-festival\Presentation\Half Presentation\png\proj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810000" y="1783767"/>
            <a:ext cx="1765556" cy="1537524"/>
          </a:xfrm>
          <a:prstGeom prst="rect">
            <a:avLst/>
          </a:prstGeom>
          <a:noFill/>
        </p:spPr>
      </p:pic>
      <p:pic>
        <p:nvPicPr>
          <p:cNvPr id="3079" name="Picture 7" descr="U:\Working\fsouki_perforce.etc.cmu.edu_1666\etc\projects\2009_semester_1\chautauqua-festival\Presentation\Half Presentation\png\speak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1" y="1786948"/>
            <a:ext cx="441981" cy="727652"/>
          </a:xfrm>
          <a:prstGeom prst="rect">
            <a:avLst/>
          </a:prstGeom>
          <a:noFill/>
        </p:spPr>
      </p:pic>
      <p:pic>
        <p:nvPicPr>
          <p:cNvPr id="16" name="Picture 6" descr="U:\Working\fsouki_perforce.etc.cmu.edu_1666\etc\projects\2009_semester_1\chautauqua-festival\Presentation\Half Presentation\png\proj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124200"/>
            <a:ext cx="1765556" cy="1537524"/>
          </a:xfrm>
          <a:prstGeom prst="rect">
            <a:avLst/>
          </a:prstGeom>
          <a:noFill/>
        </p:spPr>
      </p:pic>
      <p:pic>
        <p:nvPicPr>
          <p:cNvPr id="17" name="Picture 7" descr="U:\Working\fsouki_perforce.etc.cmu.edu_1666\etc\projects\2009_semester_1\chautauqua-festival\Presentation\Half Presentation\png\speak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838200" y="3124200"/>
            <a:ext cx="441981" cy="727652"/>
          </a:xfrm>
          <a:prstGeom prst="rect">
            <a:avLst/>
          </a:prstGeom>
          <a:noFill/>
        </p:spPr>
      </p:pic>
      <p:pic>
        <p:nvPicPr>
          <p:cNvPr id="18" name="Picture 6" descr="U:\Working\fsouki_perforce.etc.cmu.edu_1666\etc\projects\2009_semester_1\chautauqua-festival\Presentation\Half Presentation\png\proj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810000" y="4450767"/>
            <a:ext cx="1765556" cy="1537524"/>
          </a:xfrm>
          <a:prstGeom prst="rect">
            <a:avLst/>
          </a:prstGeom>
          <a:noFill/>
        </p:spPr>
      </p:pic>
      <p:pic>
        <p:nvPicPr>
          <p:cNvPr id="19" name="Picture 7" descr="U:\Working\fsouki_perforce.etc.cmu.edu_1666\etc\projects\2009_semester_1\chautauqua-festival\Presentation\Half Presentation\png\speak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1" y="4453948"/>
            <a:ext cx="441981" cy="727652"/>
          </a:xfrm>
          <a:prstGeom prst="rect">
            <a:avLst/>
          </a:prstGeom>
          <a:noFill/>
        </p:spPr>
      </p:pic>
      <p:pic>
        <p:nvPicPr>
          <p:cNvPr id="3080" name="Picture 8" descr="U:\Working\fsouki_perforce.etc.cmu.edu_1666\etc\projects\2009_semester_1\chautauqua-festival\Presentation\Half Presentation\png\externalmidi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" y="1295400"/>
            <a:ext cx="1990494" cy="1020128"/>
          </a:xfrm>
          <a:prstGeom prst="rect">
            <a:avLst/>
          </a:prstGeom>
          <a:noFill/>
        </p:spPr>
      </p:pic>
      <p:pic>
        <p:nvPicPr>
          <p:cNvPr id="3081" name="Picture 9" descr="U:\Working\fsouki_perforce.etc.cmu.edu_1666\etc\projects\2009_semester_1\chautauqua-festival\Presentation\Half Presentation\png\pc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72200" y="1371600"/>
            <a:ext cx="2162175" cy="2162175"/>
          </a:xfrm>
          <a:prstGeom prst="rect">
            <a:avLst/>
          </a:prstGeom>
          <a:noFill/>
        </p:spPr>
      </p:pic>
      <p:pic>
        <p:nvPicPr>
          <p:cNvPr id="8194" name="Picture 2" descr="\\randon\etc\projects\current\chautauqua-festival\Presentation Material\Presentations\pngs final presentation\SwivelChair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52600" y="2209800"/>
            <a:ext cx="2222500" cy="22225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Autofit/>
          </a:bodyPr>
          <a:lstStyle/>
          <a:p>
            <a:r>
              <a:rPr lang="en-US" dirty="0" smtClean="0"/>
              <a:t>The Client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810000"/>
            <a:ext cx="2259419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Arrow Connector 10"/>
          <p:cNvCxnSpPr/>
          <p:nvPr/>
        </p:nvCxnSpPr>
        <p:spPr>
          <a:xfrm>
            <a:off x="3352800" y="4267200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343400" y="3581400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dirty="0" smtClean="0"/>
              <a:t>Gated community known for 9 week-long Summer Season featuring Opera, Theater, Dance, Lectures, etc.</a:t>
            </a:r>
            <a:endParaRPr lang="es-VE" sz="2400" dirty="0" smtClean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276600" y="2438400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419600" y="1905000"/>
            <a:ext cx="381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dirty="0" smtClean="0"/>
              <a:t>Putting on the International Festival of Arts and Innovation</a:t>
            </a:r>
            <a:endParaRPr lang="es-VE" sz="24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533400" y="1981200"/>
            <a:ext cx="2819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dirty="0" err="1" smtClean="0">
                <a:solidFill>
                  <a:schemeClr val="bg2">
                    <a:lumMod val="75000"/>
                  </a:schemeClr>
                </a:solidFill>
              </a:rPr>
              <a:t>LakeArts</a:t>
            </a:r>
            <a:endParaRPr lang="en-US" sz="2800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Foundation</a:t>
            </a:r>
            <a:endParaRPr lang="es-VE" sz="2800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U:\Working\fsouki_perforce.etc.cmu.edu_1666\etc\projects\2009_semester_1\chautauqua-festival\Presentation\Half Presentation\png\proj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810000" y="1783767"/>
            <a:ext cx="1765556" cy="1537524"/>
          </a:xfrm>
          <a:prstGeom prst="rect">
            <a:avLst/>
          </a:prstGeom>
          <a:noFill/>
        </p:spPr>
      </p:pic>
      <p:pic>
        <p:nvPicPr>
          <p:cNvPr id="3079" name="Picture 7" descr="U:\Working\fsouki_perforce.etc.cmu.edu_1666\etc\projects\2009_semester_1\chautauqua-festival\Presentation\Half Presentation\png\speak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1" y="1786948"/>
            <a:ext cx="441981" cy="727652"/>
          </a:xfrm>
          <a:prstGeom prst="rect">
            <a:avLst/>
          </a:prstGeom>
          <a:noFill/>
        </p:spPr>
      </p:pic>
      <p:pic>
        <p:nvPicPr>
          <p:cNvPr id="16" name="Picture 6" descr="U:\Working\fsouki_perforce.etc.cmu.edu_1666\etc\projects\2009_semester_1\chautauqua-festival\Presentation\Half Presentation\png\proj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124200"/>
            <a:ext cx="1765556" cy="1537524"/>
          </a:xfrm>
          <a:prstGeom prst="rect">
            <a:avLst/>
          </a:prstGeom>
          <a:noFill/>
        </p:spPr>
      </p:pic>
      <p:pic>
        <p:nvPicPr>
          <p:cNvPr id="17" name="Picture 7" descr="U:\Working\fsouki_perforce.etc.cmu.edu_1666\etc\projects\2009_semester_1\chautauqua-festival\Presentation\Half Presentation\png\speak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38200" y="3124200"/>
            <a:ext cx="441981" cy="727652"/>
          </a:xfrm>
          <a:prstGeom prst="rect">
            <a:avLst/>
          </a:prstGeom>
          <a:noFill/>
        </p:spPr>
      </p:pic>
      <p:pic>
        <p:nvPicPr>
          <p:cNvPr id="18" name="Picture 6" descr="U:\Working\fsouki_perforce.etc.cmu.edu_1666\etc\projects\2009_semester_1\chautauqua-festival\Presentation\Half Presentation\png\proj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810000" y="4450767"/>
            <a:ext cx="1765556" cy="1537524"/>
          </a:xfrm>
          <a:prstGeom prst="rect">
            <a:avLst/>
          </a:prstGeom>
          <a:noFill/>
        </p:spPr>
      </p:pic>
      <p:pic>
        <p:nvPicPr>
          <p:cNvPr id="19" name="Picture 7" descr="U:\Working\fsouki_perforce.etc.cmu.edu_1666\etc\projects\2009_semester_1\chautauqua-festival\Presentation\Half Presentation\png\speak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1" y="4453948"/>
            <a:ext cx="441981" cy="727652"/>
          </a:xfrm>
          <a:prstGeom prst="rect">
            <a:avLst/>
          </a:prstGeom>
          <a:noFill/>
        </p:spPr>
      </p:pic>
      <p:pic>
        <p:nvPicPr>
          <p:cNvPr id="3080" name="Picture 8" descr="U:\Working\fsouki_perforce.etc.cmu.edu_1666\etc\projects\2009_semester_1\chautauqua-festival\Presentation\Half Presentation\png\externalmidi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1295400"/>
            <a:ext cx="1990494" cy="1020128"/>
          </a:xfrm>
          <a:prstGeom prst="rect">
            <a:avLst/>
          </a:prstGeom>
          <a:noFill/>
        </p:spPr>
      </p:pic>
      <p:grpSp>
        <p:nvGrpSpPr>
          <p:cNvPr id="3" name="Group 36"/>
          <p:cNvGrpSpPr/>
          <p:nvPr/>
        </p:nvGrpSpPr>
        <p:grpSpPr>
          <a:xfrm>
            <a:off x="304006" y="1676400"/>
            <a:ext cx="5183982" cy="4192588"/>
            <a:chOff x="304006" y="1676400"/>
            <a:chExt cx="5183982" cy="4192588"/>
          </a:xfrm>
        </p:grpSpPr>
        <p:cxnSp>
          <p:nvCxnSpPr>
            <p:cNvPr id="46" name="Straight Connector 45"/>
            <p:cNvCxnSpPr/>
            <p:nvPr/>
          </p:nvCxnSpPr>
          <p:spPr>
            <a:xfrm rot="10800000">
              <a:off x="304800" y="3352800"/>
              <a:ext cx="609600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 flipH="1" flipV="1">
              <a:off x="-533400" y="2514600"/>
              <a:ext cx="1676400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304800" y="1676400"/>
              <a:ext cx="457200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4876800" y="2057400"/>
              <a:ext cx="304800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 flipH="1" flipV="1">
              <a:off x="4991100" y="1866900"/>
              <a:ext cx="381794" cy="79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10800000">
              <a:off x="2743200" y="1676400"/>
              <a:ext cx="2438400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4876800" y="4648200"/>
              <a:ext cx="609600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>
              <a:off x="4877594" y="5257006"/>
              <a:ext cx="1219200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0800000">
              <a:off x="304800" y="5867400"/>
              <a:ext cx="5181600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-951706" y="4609306"/>
              <a:ext cx="2514600" cy="15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35"/>
          <p:cNvGrpSpPr/>
          <p:nvPr/>
        </p:nvGrpSpPr>
        <p:grpSpPr>
          <a:xfrm>
            <a:off x="1294606" y="2514600"/>
            <a:ext cx="5487194" cy="2973388"/>
            <a:chOff x="1294606" y="2514600"/>
            <a:chExt cx="5487194" cy="2973388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5257800" y="2514600"/>
              <a:ext cx="1524000" cy="1588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5400000" flipH="1" flipV="1">
              <a:off x="3848100" y="4457700"/>
              <a:ext cx="990600" cy="1588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4343400" y="3962400"/>
              <a:ext cx="1600200" cy="1588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 flipH="1" flipV="1">
              <a:off x="5219700" y="3238500"/>
              <a:ext cx="1447800" cy="1588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5400000">
              <a:off x="647700" y="4838700"/>
              <a:ext cx="1295400" cy="1588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1295400" y="5486400"/>
              <a:ext cx="2667000" cy="1588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5400000" flipH="1" flipV="1">
              <a:off x="3581400" y="5105400"/>
              <a:ext cx="762000" cy="1588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3962400" y="4724400"/>
              <a:ext cx="381000" cy="1588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" name="Group 38"/>
          <p:cNvGrpSpPr/>
          <p:nvPr/>
        </p:nvGrpSpPr>
        <p:grpSpPr>
          <a:xfrm>
            <a:off x="2056606" y="1295400"/>
            <a:ext cx="5183188" cy="229394"/>
            <a:chOff x="2056606" y="1295400"/>
            <a:chExt cx="5183188" cy="229394"/>
          </a:xfrm>
        </p:grpSpPr>
        <p:cxnSp>
          <p:nvCxnSpPr>
            <p:cNvPr id="104" name="Straight Connector 103"/>
            <p:cNvCxnSpPr/>
            <p:nvPr/>
          </p:nvCxnSpPr>
          <p:spPr>
            <a:xfrm rot="5400000" flipH="1" flipV="1">
              <a:off x="1981200" y="1371600"/>
              <a:ext cx="152400" cy="15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2057400" y="1295400"/>
              <a:ext cx="5181600" cy="15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rot="5400000">
              <a:off x="7124700" y="1409700"/>
              <a:ext cx="228600" cy="15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081" name="Picture 9" descr="U:\Working\fsouki_perforce.etc.cmu.edu_1666\etc\projects\2009_semester_1\chautauqua-festival\Presentation\Half Presentation\png\pc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200" y="1371600"/>
            <a:ext cx="2162175" cy="2162175"/>
          </a:xfrm>
          <a:prstGeom prst="rect">
            <a:avLst/>
          </a:prstGeom>
          <a:noFill/>
        </p:spPr>
      </p:pic>
      <p:grpSp>
        <p:nvGrpSpPr>
          <p:cNvPr id="6" name="Group 37"/>
          <p:cNvGrpSpPr/>
          <p:nvPr/>
        </p:nvGrpSpPr>
        <p:grpSpPr>
          <a:xfrm>
            <a:off x="3200400" y="3429794"/>
            <a:ext cx="4039394" cy="915194"/>
            <a:chOff x="3200400" y="3429794"/>
            <a:chExt cx="4039394" cy="915194"/>
          </a:xfrm>
        </p:grpSpPr>
        <p:cxnSp>
          <p:nvCxnSpPr>
            <p:cNvPr id="113" name="Straight Connector 112"/>
            <p:cNvCxnSpPr/>
            <p:nvPr/>
          </p:nvCxnSpPr>
          <p:spPr>
            <a:xfrm>
              <a:off x="3200400" y="4343400"/>
              <a:ext cx="4038600" cy="15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rot="5400000" flipH="1" flipV="1">
              <a:off x="6781800" y="3886200"/>
              <a:ext cx="914400" cy="15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/>
          <p:cNvSpPr/>
          <p:nvPr/>
        </p:nvSpPr>
        <p:spPr>
          <a:xfrm>
            <a:off x="3352800" y="4038600"/>
            <a:ext cx="388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Sensor communicates with PC via USB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7620000" y="3429000"/>
            <a:ext cx="152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PC translates sensor data to MIDI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467600" y="914400"/>
            <a:ext cx="182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Midi data sent to Max/MSP/Jitter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304800" y="2209800"/>
            <a:ext cx="2209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Outputs sound with different volumes to three speakers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3962400" y="2895600"/>
            <a:ext cx="2209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Jitter outputs three videos to separate projectors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2819400" y="1295400"/>
            <a:ext cx="356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Midi data sent to external controller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8001000" y="2895600"/>
            <a:ext cx="893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C++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9" name="Picture 48" descr="MaxMspJitterLogo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9600" y="1752600"/>
            <a:ext cx="570450" cy="609599"/>
          </a:xfrm>
          <a:prstGeom prst="rect">
            <a:avLst/>
          </a:prstGeom>
        </p:spPr>
      </p:pic>
      <p:cxnSp>
        <p:nvCxnSpPr>
          <p:cNvPr id="59" name="Straight Connector 58"/>
          <p:cNvCxnSpPr/>
          <p:nvPr/>
        </p:nvCxnSpPr>
        <p:spPr>
          <a:xfrm>
            <a:off x="7620000" y="3276600"/>
            <a:ext cx="3810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16200000" flipV="1">
            <a:off x="8191502" y="2705099"/>
            <a:ext cx="838199" cy="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10800000">
            <a:off x="7810496" y="2057400"/>
            <a:ext cx="4572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Technology</a:t>
            </a:r>
            <a:endParaRPr lang="en-US" dirty="0"/>
          </a:p>
        </p:txBody>
      </p:sp>
      <p:pic>
        <p:nvPicPr>
          <p:cNvPr id="60" name="Picture 5" descr="U:\Working\fsouki_perforce.etc.cmu.edu_1666\etc\projects\2009_semester_1\chautauqua-festival\Presentation\Half Presentation\png\t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2362200" y="3962400"/>
            <a:ext cx="976183" cy="850103"/>
          </a:xfrm>
          <a:prstGeom prst="rect">
            <a:avLst/>
          </a:prstGeom>
          <a:noFill/>
        </p:spPr>
      </p:pic>
      <p:pic>
        <p:nvPicPr>
          <p:cNvPr id="62" name="Picture 2" descr="\\randon\etc\projects\current\chautauqua-festival\Presentation Material\Presentations\pngs final presentation\SwivelChair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52600" y="2209800"/>
            <a:ext cx="2222500" cy="22225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Technology</a:t>
            </a:r>
            <a:endParaRPr lang="en-US" dirty="0"/>
          </a:p>
        </p:txBody>
      </p:sp>
      <p:pic>
        <p:nvPicPr>
          <p:cNvPr id="7170" name="Picture 2" descr="U:\fsouki\My Documents\My Pictures\Google Talk Received Images\screenshot of MIDI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219200"/>
            <a:ext cx="4705350" cy="4362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Technology</a:t>
            </a:r>
            <a:endParaRPr lang="en-US" dirty="0"/>
          </a:p>
        </p:txBody>
      </p:sp>
      <p:pic>
        <p:nvPicPr>
          <p:cNvPr id="10243" name="Picture 3" descr="C:\DOCUME~1\fsouki\LOCALS~1\Temp\Rar$DR12.125\RashomonSoundPrototype_v85_PolyWorld-Clea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1219200"/>
            <a:ext cx="4019774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Technology</a:t>
            </a:r>
            <a:endParaRPr lang="en-US" dirty="0"/>
          </a:p>
        </p:txBody>
      </p:sp>
      <p:pic>
        <p:nvPicPr>
          <p:cNvPr id="10243" name="Picture 3" descr="C:\DOCUME~1\fsouki\LOCALS~1\Temp\Rar$DR12.125\RashomonSoundPrototype_v85_PolyWorld-Cle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219200"/>
            <a:ext cx="1498899" cy="1676400"/>
          </a:xfrm>
          <a:prstGeom prst="rect">
            <a:avLst/>
          </a:prstGeom>
          <a:noFill/>
        </p:spPr>
      </p:pic>
      <p:pic>
        <p:nvPicPr>
          <p:cNvPr id="11266" name="Picture 2" descr="C:\DOCUME~1\fsouki\LOCALS~1\Temp\Rar$DR24.781\Prologu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1219200"/>
            <a:ext cx="2622624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Technology</a:t>
            </a:r>
            <a:endParaRPr lang="en-US" dirty="0"/>
          </a:p>
        </p:txBody>
      </p:sp>
      <p:pic>
        <p:nvPicPr>
          <p:cNvPr id="10243" name="Picture 3" descr="C:\DOCUME~1\fsouki\LOCALS~1\Temp\Rar$DR12.125\RashomonSoundPrototype_v85_PolyWorld-Cle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599" y="1219200"/>
            <a:ext cx="1498899" cy="1676400"/>
          </a:xfrm>
          <a:prstGeom prst="rect">
            <a:avLst/>
          </a:prstGeom>
          <a:noFill/>
        </p:spPr>
      </p:pic>
      <p:pic>
        <p:nvPicPr>
          <p:cNvPr id="11268" name="Picture 4" descr="C:\DOCUME~1\fsouki\LOCALS~1\Temp\Rar$DR31.390\WifeProjecti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219201"/>
            <a:ext cx="4800600" cy="2637618"/>
          </a:xfrm>
          <a:prstGeom prst="rect">
            <a:avLst/>
          </a:prstGeom>
          <a:noFill/>
        </p:spPr>
      </p:pic>
      <p:pic>
        <p:nvPicPr>
          <p:cNvPr id="7" name="Picture 2" descr="C:\DOCUME~1\fsouki\LOCALS~1\Temp\Rar$DR24.781\Prologu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599" y="3079478"/>
            <a:ext cx="1498798" cy="2699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Technology</a:t>
            </a:r>
            <a:endParaRPr lang="en-US" dirty="0"/>
          </a:p>
        </p:txBody>
      </p:sp>
      <p:pic>
        <p:nvPicPr>
          <p:cNvPr id="10243" name="Picture 3" descr="C:\DOCUME~1\fsouki\LOCALS~1\Temp\Rar$DR12.125\RashomonSoundPrototype_v85_PolyWorld-Cle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4055" y="1219200"/>
            <a:ext cx="1498899" cy="1676400"/>
          </a:xfrm>
          <a:prstGeom prst="rect">
            <a:avLst/>
          </a:prstGeom>
          <a:noFill/>
        </p:spPr>
      </p:pic>
      <p:pic>
        <p:nvPicPr>
          <p:cNvPr id="11266" name="Picture 2" descr="C:\DOCUME~1\fsouki\LOCALS~1\Temp\Rar$DR24.781\Prologu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4055" y="3079478"/>
            <a:ext cx="1498798" cy="2699937"/>
          </a:xfrm>
          <a:prstGeom prst="rect">
            <a:avLst/>
          </a:prstGeom>
          <a:noFill/>
        </p:spPr>
      </p:pic>
      <p:pic>
        <p:nvPicPr>
          <p:cNvPr id="11268" name="Picture 4" descr="C:\DOCUME~1\fsouki\LOCALS~1\Temp\Rar$DR31.390\WifeProjectio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0456" y="4086417"/>
            <a:ext cx="3081344" cy="1692998"/>
          </a:xfrm>
          <a:prstGeom prst="rect">
            <a:avLst/>
          </a:prstGeom>
          <a:noFill/>
        </p:spPr>
      </p:pic>
      <p:pic>
        <p:nvPicPr>
          <p:cNvPr id="12290" name="Picture 2" descr="C:\DOCUME~1\fsouki\LOCALS~1\Temp\Rar$DR43.843\VideoMetr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0455" y="1219200"/>
            <a:ext cx="3079035" cy="269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Technology</a:t>
            </a:r>
            <a:endParaRPr lang="en-US" dirty="0"/>
          </a:p>
        </p:txBody>
      </p:sp>
      <p:pic>
        <p:nvPicPr>
          <p:cNvPr id="14339" name="Picture 3" descr="\\randon\etc\projects\current\chautauqua-festival\Presentation Material\Presentations\pngs half presentation\sensorCasingSchemati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447800"/>
            <a:ext cx="5314950" cy="38290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800600" y="1905000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3600" dirty="0" smtClean="0">
                <a:solidFill>
                  <a:schemeClr val="bg2">
                    <a:lumMod val="75000"/>
                  </a:schemeClr>
                </a:solidFill>
              </a:rPr>
              <a:t>Sensor </a:t>
            </a:r>
          </a:p>
          <a:p>
            <a:r>
              <a:rPr lang="es-VE" sz="3600" dirty="0" err="1" smtClean="0">
                <a:solidFill>
                  <a:schemeClr val="bg2">
                    <a:lumMod val="75000"/>
                  </a:schemeClr>
                </a:solidFill>
              </a:rPr>
              <a:t>Casing</a:t>
            </a:r>
            <a:endParaRPr lang="en-US" sz="36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Technology</a:t>
            </a:r>
            <a:endParaRPr lang="en-US" dirty="0"/>
          </a:p>
        </p:txBody>
      </p:sp>
      <p:pic>
        <p:nvPicPr>
          <p:cNvPr id="14339" name="Picture 3" descr="\\randon\etc\projects\current\chautauqua-festival\Presentation Material\Presentations\pngs half presentation\sensorCasingSchemati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447800"/>
            <a:ext cx="5314950" cy="3829050"/>
          </a:xfrm>
          <a:prstGeom prst="rect">
            <a:avLst/>
          </a:prstGeom>
          <a:noFill/>
        </p:spPr>
      </p:pic>
      <p:pic>
        <p:nvPicPr>
          <p:cNvPr id="14340" name="Picture 4" descr="\\randon\etc\projects\current\chautauqua-festival\Temp\sensor casing pictures\100_1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981200"/>
            <a:ext cx="2895600" cy="217184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800600" y="1905000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3600" dirty="0" smtClean="0">
                <a:solidFill>
                  <a:schemeClr val="bg2">
                    <a:lumMod val="75000"/>
                  </a:schemeClr>
                </a:solidFill>
              </a:rPr>
              <a:t>Sensor </a:t>
            </a:r>
          </a:p>
          <a:p>
            <a:r>
              <a:rPr lang="es-VE" sz="3600" dirty="0" err="1" smtClean="0">
                <a:solidFill>
                  <a:schemeClr val="bg2">
                    <a:lumMod val="75000"/>
                  </a:schemeClr>
                </a:solidFill>
              </a:rPr>
              <a:t>Casing</a:t>
            </a:r>
            <a:endParaRPr lang="en-US" sz="36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Technology</a:t>
            </a:r>
            <a:endParaRPr lang="en-US" dirty="0"/>
          </a:p>
        </p:txBody>
      </p:sp>
      <p:pic>
        <p:nvPicPr>
          <p:cNvPr id="19458" name="Picture 2" descr="\\randon\etc\projects\current\chautauqua-festival\Temp\sensor casing pictures\100_1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600200"/>
            <a:ext cx="4876484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Technology</a:t>
            </a:r>
            <a:endParaRPr lang="en-US" dirty="0"/>
          </a:p>
        </p:txBody>
      </p:sp>
      <p:pic>
        <p:nvPicPr>
          <p:cNvPr id="5" name="Picture 2" descr="\\randon\etc\projects\current\chautauqua-festival\Temp\sensor casing pictures\100_1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600200"/>
            <a:ext cx="4876483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\\randon\Temp\ChautauquaTemp\Chautauqua Pics - Goutham\DSC056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1524000"/>
            <a:ext cx="2717800" cy="2038350"/>
          </a:xfrm>
          <a:prstGeom prst="rect">
            <a:avLst/>
          </a:prstGeom>
          <a:noFill/>
        </p:spPr>
      </p:pic>
      <p:pic>
        <p:nvPicPr>
          <p:cNvPr id="11266" name="Picture 2" descr="\\randon\Temp\ChautauquaTemp\Chautauqua Pics - Goutham\DSC056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524000"/>
            <a:ext cx="2717800" cy="2038350"/>
          </a:xfrm>
          <a:prstGeom prst="rect">
            <a:avLst/>
          </a:prstGeom>
          <a:noFill/>
        </p:spPr>
      </p:pic>
      <p:pic>
        <p:nvPicPr>
          <p:cNvPr id="11268" name="Picture 4" descr="\\randon\Temp\ChautauquaTemp\Chautauqua Pics - Goutham\DSC056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3657600"/>
            <a:ext cx="2717800" cy="2038350"/>
          </a:xfrm>
          <a:prstGeom prst="rect">
            <a:avLst/>
          </a:prstGeom>
          <a:noFill/>
        </p:spPr>
      </p:pic>
      <p:pic>
        <p:nvPicPr>
          <p:cNvPr id="7" name="Picture 1" descr="\\randon\Temp\ChautauquaTemp\Chautauqua Pics - Goutham\DSC057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-368300" y="2044700"/>
            <a:ext cx="4165600" cy="3124200"/>
          </a:xfrm>
          <a:prstGeom prst="rect">
            <a:avLst/>
          </a:prstGeom>
          <a:noFill/>
        </p:spPr>
      </p:pic>
      <p:pic>
        <p:nvPicPr>
          <p:cNvPr id="50177" name="Picture 1" descr="\\randon\Temp\ChautauquaTemp\Chautauqua Pics - Goutham\DSC056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3657600"/>
            <a:ext cx="2743200" cy="2057400"/>
          </a:xfrm>
          <a:prstGeom prst="rect">
            <a:avLst/>
          </a:prstGeom>
          <a:noFill/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Autofit/>
          </a:bodyPr>
          <a:lstStyle/>
          <a:p>
            <a:r>
              <a:rPr lang="en-US" dirty="0" smtClean="0"/>
              <a:t>The Client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Technology</a:t>
            </a:r>
            <a:endParaRPr lang="en-US" dirty="0"/>
          </a:p>
        </p:txBody>
      </p:sp>
      <p:pic>
        <p:nvPicPr>
          <p:cNvPr id="6" name="Picture 2" descr="\\randon\etc\projects\current\chautauqua-festival\Temp\sensor casing pictures\100_10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600200"/>
            <a:ext cx="4876484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Playtesting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0200" y="16002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2"/>
                </a:solidFill>
              </a:rPr>
              <a:t>Playtesting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22713" y="2286000"/>
            <a:ext cx="4222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Wizard of Oz </a:t>
            </a:r>
            <a:r>
              <a:rPr lang="en-US" sz="3200" dirty="0" err="1" smtClean="0"/>
              <a:t>Playtesting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Playtesting</a:t>
            </a:r>
            <a:endParaRPr lang="en-US" dirty="0"/>
          </a:p>
        </p:txBody>
      </p:sp>
      <p:pic>
        <p:nvPicPr>
          <p:cNvPr id="14" name="Picture 2" descr="\\randon\Temp\ChautauquaTemp\Playtest1-Ben\IMG_17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295400"/>
            <a:ext cx="5664234" cy="4248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Playtesting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00200" y="16002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2"/>
                </a:solidFill>
              </a:rPr>
              <a:t>Playtesting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2713" y="2286000"/>
            <a:ext cx="4222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Wizard of Oz </a:t>
            </a:r>
            <a:r>
              <a:rPr lang="en-US" sz="3200" dirty="0" err="1" smtClean="0"/>
              <a:t>Playtesting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124200" y="2819400"/>
            <a:ext cx="2853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Tech </a:t>
            </a:r>
            <a:r>
              <a:rPr lang="en-US" sz="3200" dirty="0" err="1" smtClean="0"/>
              <a:t>Playtesting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Playtesting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0200" y="12192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2"/>
                </a:solidFill>
              </a:rPr>
              <a:t>Playtesting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7" name="Picture 2" descr="\\randon\Temp\ChautauquaTemp\Playtest Photos\03-11-2009\100_1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905000"/>
            <a:ext cx="4954587" cy="3690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Playtesting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00200" y="16002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2"/>
                </a:solidFill>
              </a:rPr>
              <a:t>Playtesting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2713" y="2286000"/>
            <a:ext cx="4222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Wizard of Oz </a:t>
            </a:r>
            <a:r>
              <a:rPr lang="en-US" sz="3200" dirty="0" err="1" smtClean="0"/>
              <a:t>Playtesting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124200" y="2819400"/>
            <a:ext cx="2853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Tech </a:t>
            </a:r>
            <a:r>
              <a:rPr lang="en-US" sz="3200" dirty="0" err="1" smtClean="0"/>
              <a:t>Playtesting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3352800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Guest + Tech </a:t>
            </a:r>
            <a:r>
              <a:rPr lang="en-US" sz="3200" dirty="0" err="1" smtClean="0"/>
              <a:t>Playtesting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Playtesting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00200" y="16002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2"/>
                </a:solidFill>
              </a:rPr>
              <a:t>Playtesting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2713" y="2286000"/>
            <a:ext cx="4222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Wizard of Oz </a:t>
            </a:r>
            <a:r>
              <a:rPr lang="en-US" sz="3200" dirty="0" err="1" smtClean="0"/>
              <a:t>Playtesting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124200" y="2819400"/>
            <a:ext cx="2853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Tech </a:t>
            </a:r>
            <a:r>
              <a:rPr lang="en-US" sz="3200" dirty="0" err="1" smtClean="0"/>
              <a:t>Playtesting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3352800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Guest + Tech </a:t>
            </a:r>
            <a:r>
              <a:rPr lang="en-US" sz="3200" dirty="0" err="1" smtClean="0"/>
              <a:t>Playtesting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3886200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3200" dirty="0" err="1" smtClean="0"/>
              <a:t>Soft</a:t>
            </a:r>
            <a:r>
              <a:rPr lang="es-VE" sz="3200" dirty="0" smtClean="0"/>
              <a:t> </a:t>
            </a:r>
            <a:r>
              <a:rPr lang="es-VE" sz="3200" dirty="0" err="1" smtClean="0"/>
              <a:t>Opening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Soft</a:t>
            </a:r>
            <a:r>
              <a:rPr lang="es-VE" dirty="0" smtClean="0"/>
              <a:t> </a:t>
            </a:r>
            <a:r>
              <a:rPr lang="es-VE" dirty="0" err="1" smtClean="0"/>
              <a:t>Opening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0200" y="26670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3200" dirty="0" smtClean="0">
                <a:solidFill>
                  <a:schemeClr val="bg2"/>
                </a:solidFill>
              </a:rPr>
              <a:t>Full Performance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00" y="3210818"/>
            <a:ext cx="2078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At the MPR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124200" y="3744218"/>
            <a:ext cx="2862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25 minutes long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4277618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3200" dirty="0" err="1" smtClean="0"/>
              <a:t>Equivalent</a:t>
            </a:r>
            <a:r>
              <a:rPr lang="es-VE" sz="3200" dirty="0" smtClean="0"/>
              <a:t> </a:t>
            </a:r>
            <a:r>
              <a:rPr lang="es-VE" sz="3200" dirty="0" err="1" smtClean="0"/>
              <a:t>to</a:t>
            </a:r>
            <a:r>
              <a:rPr lang="es-VE" sz="3200" dirty="0" smtClean="0"/>
              <a:t> </a:t>
            </a:r>
            <a:r>
              <a:rPr lang="es-VE" sz="3200" dirty="0" err="1" smtClean="0"/>
              <a:t>Dress</a:t>
            </a:r>
            <a:r>
              <a:rPr lang="es-VE" sz="3200" dirty="0" smtClean="0"/>
              <a:t> </a:t>
            </a:r>
            <a:r>
              <a:rPr lang="es-VE" sz="3200" dirty="0" err="1" smtClean="0"/>
              <a:t>Rehearsal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1600200" y="14478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3200" dirty="0" smtClean="0">
                <a:solidFill>
                  <a:schemeClr val="bg2"/>
                </a:solidFill>
              </a:rPr>
              <a:t>Open </a:t>
            </a:r>
            <a:r>
              <a:rPr lang="es-VE" sz="3200" dirty="0" err="1" smtClean="0">
                <a:solidFill>
                  <a:schemeClr val="bg2"/>
                </a:solidFill>
              </a:rPr>
              <a:t>House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1981200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3200" dirty="0" err="1" smtClean="0"/>
              <a:t>Ran</a:t>
            </a:r>
            <a:r>
              <a:rPr lang="es-VE" sz="3200" dirty="0" smtClean="0"/>
              <a:t> </a:t>
            </a:r>
            <a:r>
              <a:rPr lang="es-VE" sz="3200" dirty="0" err="1" smtClean="0"/>
              <a:t>the</a:t>
            </a:r>
            <a:r>
              <a:rPr lang="es-VE" sz="3200" dirty="0" smtClean="0"/>
              <a:t> </a:t>
            </a:r>
            <a:r>
              <a:rPr lang="es-VE" sz="3200" dirty="0" err="1" smtClean="0"/>
              <a:t>Intro</a:t>
            </a:r>
            <a:r>
              <a:rPr lang="es-VE" sz="3200" dirty="0" smtClean="0"/>
              <a:t> </a:t>
            </a:r>
            <a:r>
              <a:rPr lang="es-VE" sz="3200" dirty="0" err="1" smtClean="0"/>
              <a:t>section</a:t>
            </a:r>
            <a:r>
              <a:rPr lang="es-VE" sz="3200" dirty="0" smtClean="0"/>
              <a:t> </a:t>
            </a:r>
            <a:r>
              <a:rPr lang="es-VE" sz="3200" dirty="0" err="1" smtClean="0"/>
              <a:t>for</a:t>
            </a:r>
            <a:r>
              <a:rPr lang="es-VE" sz="3200" dirty="0" smtClean="0"/>
              <a:t> </a:t>
            </a:r>
            <a:r>
              <a:rPr lang="es-VE" sz="3200" dirty="0" err="1" smtClean="0"/>
              <a:t>guests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381000" y="4811018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VE" sz="3200" dirty="0" err="1" smtClean="0"/>
              <a:t>Hired</a:t>
            </a:r>
            <a:r>
              <a:rPr lang="es-VE" sz="3200" dirty="0" smtClean="0"/>
              <a:t> </a:t>
            </a:r>
            <a:r>
              <a:rPr lang="es-VE" sz="3200" dirty="0" err="1" smtClean="0"/>
              <a:t>professional</a:t>
            </a:r>
            <a:r>
              <a:rPr lang="es-VE" sz="3200" dirty="0" smtClean="0"/>
              <a:t> </a:t>
            </a:r>
            <a:r>
              <a:rPr lang="es-VE" sz="3200" dirty="0" err="1" smtClean="0"/>
              <a:t>actors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Soft</a:t>
            </a:r>
            <a:r>
              <a:rPr lang="es-VE" dirty="0" smtClean="0"/>
              <a:t> </a:t>
            </a:r>
            <a:r>
              <a:rPr lang="es-VE" dirty="0" err="1" smtClean="0"/>
              <a:t>Opening</a:t>
            </a:r>
            <a:endParaRPr lang="en-US" dirty="0"/>
          </a:p>
        </p:txBody>
      </p:sp>
      <p:pic>
        <p:nvPicPr>
          <p:cNvPr id="117763" name="Picture 3" descr="\\randon\etc\projects\current\chautauqua-festival\Soft Opening-Pics\Picture 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95400"/>
            <a:ext cx="6543675" cy="4362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Soft</a:t>
            </a:r>
            <a:r>
              <a:rPr lang="es-VE" dirty="0" smtClean="0"/>
              <a:t> </a:t>
            </a:r>
            <a:r>
              <a:rPr lang="es-VE" dirty="0" err="1" smtClean="0"/>
              <a:t>Opening</a:t>
            </a:r>
            <a:endParaRPr lang="en-US" dirty="0"/>
          </a:p>
        </p:txBody>
      </p:sp>
      <p:pic>
        <p:nvPicPr>
          <p:cNvPr id="6" name="Picture 2" descr="\\randon\etc\projects\current\chautauqua-festival\Presentation Material\Presentations\pngs final presentation\Picture 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95400"/>
            <a:ext cx="6553200" cy="436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randon\Temp\ChautauquaTemp\Chautauqua Pics - Goutham\DSC056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1676400"/>
            <a:ext cx="5181600" cy="3886200"/>
          </a:xfrm>
          <a:prstGeom prst="rect">
            <a:avLst/>
          </a:prstGeom>
          <a:noFill/>
        </p:spPr>
      </p:pic>
      <p:pic>
        <p:nvPicPr>
          <p:cNvPr id="5" name="Picture 3" descr="\\randon\Temp\ChautauquaTemp\Chautauqua Pics - Goutham\DSC056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447800"/>
            <a:ext cx="1828800" cy="1371600"/>
          </a:xfrm>
          <a:prstGeom prst="rect">
            <a:avLst/>
          </a:prstGeom>
          <a:noFill/>
        </p:spPr>
      </p:pic>
      <p:pic>
        <p:nvPicPr>
          <p:cNvPr id="8" name="Picture 4" descr="\\randon\Temp\ChautauquaTemp\Chautauqua Pics - Goutham\DSC056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2895600"/>
            <a:ext cx="1828800" cy="1371600"/>
          </a:xfrm>
          <a:prstGeom prst="rect">
            <a:avLst/>
          </a:prstGeom>
          <a:noFill/>
        </p:spPr>
      </p:pic>
      <p:pic>
        <p:nvPicPr>
          <p:cNvPr id="6" name="Picture 5" descr="\\randon\Temp\ChautauquaTemp\Chautauqua Trip-Ben\IMG_17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4343400"/>
            <a:ext cx="1828799" cy="1371693"/>
          </a:xfrm>
          <a:prstGeom prst="rect">
            <a:avLst/>
          </a:prstGeom>
          <a:noFill/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Autofit/>
          </a:bodyPr>
          <a:lstStyle/>
          <a:p>
            <a:r>
              <a:rPr lang="en-US" dirty="0" smtClean="0"/>
              <a:t>The Client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Soft</a:t>
            </a:r>
            <a:r>
              <a:rPr lang="es-VE" dirty="0" smtClean="0"/>
              <a:t> </a:t>
            </a:r>
            <a:r>
              <a:rPr lang="es-VE" dirty="0" err="1" smtClean="0"/>
              <a:t>Opening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0200" y="15240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/>
                </a:solidFill>
              </a:rPr>
              <a:t>Feedback from Soft Opening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2286000"/>
            <a:ext cx="7620000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n-US" sz="2800" dirty="0" smtClean="0"/>
              <a:t> Actors add a lot to the performance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s-VE" sz="2800" dirty="0" smtClean="0"/>
              <a:t> </a:t>
            </a:r>
            <a:r>
              <a:rPr lang="es-VE" sz="2800" dirty="0" err="1" smtClean="0"/>
              <a:t>Work</a:t>
            </a:r>
            <a:r>
              <a:rPr lang="es-VE" sz="2800" dirty="0" smtClean="0"/>
              <a:t> </a:t>
            </a:r>
            <a:r>
              <a:rPr lang="es-VE" sz="2800" dirty="0" err="1" smtClean="0"/>
              <a:t>to</a:t>
            </a:r>
            <a:r>
              <a:rPr lang="es-VE" sz="2800" dirty="0" smtClean="0"/>
              <a:t> </a:t>
            </a:r>
            <a:r>
              <a:rPr lang="es-VE" sz="2800" dirty="0" err="1" smtClean="0"/>
              <a:t>fix</a:t>
            </a:r>
            <a:r>
              <a:rPr lang="es-VE" sz="2800" dirty="0" smtClean="0"/>
              <a:t> </a:t>
            </a:r>
            <a:r>
              <a:rPr lang="es-VE" sz="2800" dirty="0" err="1" smtClean="0"/>
              <a:t>tech</a:t>
            </a:r>
            <a:r>
              <a:rPr lang="es-VE" sz="2800" dirty="0" smtClean="0"/>
              <a:t> </a:t>
            </a:r>
            <a:r>
              <a:rPr lang="es-VE" sz="2800" dirty="0" err="1" smtClean="0"/>
              <a:t>issues</a:t>
            </a:r>
            <a:r>
              <a:rPr lang="es-VE" sz="2800" dirty="0" smtClean="0"/>
              <a:t> </a:t>
            </a:r>
            <a:r>
              <a:rPr lang="es-VE" sz="2800" dirty="0" err="1" smtClean="0"/>
              <a:t>with</a:t>
            </a:r>
            <a:r>
              <a:rPr lang="es-VE" sz="2800" dirty="0" smtClean="0"/>
              <a:t> </a:t>
            </a:r>
            <a:r>
              <a:rPr lang="es-VE" sz="2800" dirty="0" err="1" smtClean="0"/>
              <a:t>sensors</a:t>
            </a:r>
            <a:r>
              <a:rPr lang="es-VE" sz="2800" dirty="0" smtClean="0"/>
              <a:t> and video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s-VE" sz="2800" dirty="0" smtClean="0"/>
              <a:t> </a:t>
            </a:r>
            <a:r>
              <a:rPr lang="es-VE" sz="2800" dirty="0" err="1" smtClean="0"/>
              <a:t>How</a:t>
            </a:r>
            <a:r>
              <a:rPr lang="es-VE" sz="2800" dirty="0" smtClean="0"/>
              <a:t> </a:t>
            </a:r>
            <a:r>
              <a:rPr lang="es-VE" sz="2800" dirty="0" err="1" smtClean="0"/>
              <a:t>much</a:t>
            </a:r>
            <a:r>
              <a:rPr lang="es-VE" sz="2800" dirty="0" smtClean="0"/>
              <a:t> </a:t>
            </a:r>
            <a:r>
              <a:rPr lang="es-VE" sz="2800" dirty="0" err="1" smtClean="0"/>
              <a:t>should</a:t>
            </a:r>
            <a:r>
              <a:rPr lang="es-VE" sz="2800" dirty="0" smtClean="0"/>
              <a:t> </a:t>
            </a:r>
            <a:r>
              <a:rPr lang="es-VE" sz="2800" dirty="0" err="1" smtClean="0"/>
              <a:t>you</a:t>
            </a:r>
            <a:r>
              <a:rPr lang="es-VE" sz="2800" dirty="0" smtClean="0"/>
              <a:t> </a:t>
            </a:r>
            <a:r>
              <a:rPr lang="es-VE" sz="2800" dirty="0" err="1" smtClean="0"/>
              <a:t>tell</a:t>
            </a:r>
            <a:r>
              <a:rPr lang="es-VE" sz="2800" dirty="0" smtClean="0"/>
              <a:t> </a:t>
            </a:r>
            <a:r>
              <a:rPr lang="es-VE" sz="2800" dirty="0" err="1" smtClean="0"/>
              <a:t>the</a:t>
            </a:r>
            <a:r>
              <a:rPr lang="es-VE" sz="2800" dirty="0" smtClean="0"/>
              <a:t> </a:t>
            </a:r>
            <a:r>
              <a:rPr lang="es-VE" sz="2800" dirty="0" err="1" smtClean="0"/>
              <a:t>guests</a:t>
            </a:r>
            <a:r>
              <a:rPr lang="es-VE" sz="2800" dirty="0" smtClean="0"/>
              <a:t> </a:t>
            </a:r>
            <a:r>
              <a:rPr lang="es-VE" sz="2800" dirty="0" err="1" smtClean="0"/>
              <a:t>beforehand</a:t>
            </a:r>
            <a:r>
              <a:rPr lang="es-VE" sz="2800" dirty="0" smtClean="0"/>
              <a:t>?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s-VE" sz="2800" dirty="0" smtClean="0"/>
              <a:t> </a:t>
            </a:r>
            <a:r>
              <a:rPr lang="es-VE" sz="2800" dirty="0" err="1" smtClean="0"/>
              <a:t>Emerging</a:t>
            </a:r>
            <a:r>
              <a:rPr lang="es-VE" sz="2800" dirty="0" smtClean="0"/>
              <a:t> social </a:t>
            </a:r>
            <a:r>
              <a:rPr lang="es-VE" sz="2800" dirty="0" err="1" smtClean="0"/>
              <a:t>interaction</a:t>
            </a:r>
            <a:r>
              <a:rPr lang="es-VE" sz="2800" dirty="0" smtClean="0"/>
              <a:t> </a:t>
            </a:r>
            <a:r>
              <a:rPr lang="es-VE" sz="2800" dirty="0" err="1" smtClean="0"/>
              <a:t>is</a:t>
            </a:r>
            <a:r>
              <a:rPr lang="es-VE" sz="2800" dirty="0" smtClean="0"/>
              <a:t> </a:t>
            </a:r>
            <a:r>
              <a:rPr lang="es-VE" sz="2800" dirty="0" err="1" smtClean="0"/>
              <a:t>interesting</a:t>
            </a:r>
            <a:r>
              <a:rPr lang="es-VE" sz="2800" dirty="0" smtClean="0"/>
              <a:t>, </a:t>
            </a:r>
            <a:r>
              <a:rPr lang="es-VE" sz="2800" dirty="0" err="1" smtClean="0"/>
              <a:t>but</a:t>
            </a:r>
            <a:r>
              <a:rPr lang="es-VE" sz="2800" dirty="0" smtClean="0"/>
              <a:t> </a:t>
            </a:r>
            <a:r>
              <a:rPr lang="es-VE" sz="2800" dirty="0" err="1" smtClean="0"/>
              <a:t>is</a:t>
            </a:r>
            <a:r>
              <a:rPr lang="es-VE" sz="2800" dirty="0" smtClean="0"/>
              <a:t> </a:t>
            </a:r>
            <a:r>
              <a:rPr lang="es-VE" sz="2800" dirty="0" err="1" smtClean="0"/>
              <a:t>it</a:t>
            </a:r>
            <a:r>
              <a:rPr lang="es-VE" sz="2800" dirty="0" smtClean="0"/>
              <a:t> </a:t>
            </a:r>
            <a:r>
              <a:rPr lang="es-VE" sz="2800" dirty="0" err="1" smtClean="0"/>
              <a:t>desirable</a:t>
            </a:r>
            <a:r>
              <a:rPr lang="es-VE" sz="2800" dirty="0" smtClean="0"/>
              <a:t> </a:t>
            </a:r>
            <a:r>
              <a:rPr lang="es-VE" sz="2800" dirty="0" err="1" smtClean="0"/>
              <a:t>by</a:t>
            </a:r>
            <a:r>
              <a:rPr lang="es-VE" sz="2800" dirty="0" smtClean="0"/>
              <a:t> </a:t>
            </a:r>
            <a:r>
              <a:rPr lang="es-VE" sz="2800" dirty="0" err="1" smtClean="0"/>
              <a:t>the</a:t>
            </a:r>
            <a:r>
              <a:rPr lang="es-VE" sz="2800" dirty="0" smtClean="0"/>
              <a:t> </a:t>
            </a:r>
            <a:r>
              <a:rPr lang="es-VE" sz="2800" dirty="0" err="1" smtClean="0"/>
              <a:t>audience</a:t>
            </a:r>
            <a:r>
              <a:rPr lang="es-VE" sz="2800" dirty="0" smtClean="0"/>
              <a:t>?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Preparing</a:t>
            </a:r>
            <a:r>
              <a:rPr lang="es-VE" dirty="0" smtClean="0"/>
              <a:t> </a:t>
            </a:r>
            <a:r>
              <a:rPr lang="es-VE" dirty="0" err="1" smtClean="0"/>
              <a:t>for</a:t>
            </a:r>
            <a:r>
              <a:rPr lang="es-VE" dirty="0" smtClean="0"/>
              <a:t> Final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0200" y="15240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/>
                </a:solidFill>
              </a:rPr>
              <a:t>In Response to Feedback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2286000"/>
            <a:ext cx="76200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s-VE" sz="2800" dirty="0" smtClean="0"/>
              <a:t> </a:t>
            </a:r>
            <a:r>
              <a:rPr lang="es-VE" sz="2800" dirty="0" err="1" smtClean="0"/>
              <a:t>Optimize</a:t>
            </a:r>
            <a:r>
              <a:rPr lang="es-VE" sz="2800" dirty="0" smtClean="0"/>
              <a:t> hardware and software</a:t>
            </a:r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s-VE" sz="2800" dirty="0" smtClean="0"/>
              <a:t> Prepare and </a:t>
            </a:r>
            <a:r>
              <a:rPr lang="es-VE" sz="2800" dirty="0" err="1" smtClean="0"/>
              <a:t>construct</a:t>
            </a:r>
            <a:r>
              <a:rPr lang="es-VE" sz="2800" dirty="0" smtClean="0"/>
              <a:t> final </a:t>
            </a:r>
            <a:r>
              <a:rPr lang="es-VE" sz="2800" dirty="0" err="1" smtClean="0"/>
              <a:t>product</a:t>
            </a:r>
            <a:r>
              <a:rPr lang="es-VE" sz="2800" dirty="0" smtClean="0"/>
              <a:t> in </a:t>
            </a:r>
            <a:r>
              <a:rPr lang="es-VE" sz="2800" dirty="0" err="1" smtClean="0"/>
              <a:t>theatre</a:t>
            </a:r>
            <a:r>
              <a:rPr lang="es-VE" sz="2800" dirty="0" smtClean="0"/>
              <a:t> </a:t>
            </a:r>
            <a:r>
              <a:rPr lang="es-VE" sz="2800" dirty="0" err="1" smtClean="0"/>
              <a:t>space</a:t>
            </a:r>
            <a:endParaRPr lang="es-VE" sz="2800" dirty="0" smtClean="0"/>
          </a:p>
          <a:p>
            <a:pPr>
              <a:spcAft>
                <a:spcPts val="1800"/>
              </a:spcAft>
              <a:buFont typeface="Arial" pitchFamily="34" charset="0"/>
              <a:buChar char="•"/>
            </a:pPr>
            <a:r>
              <a:rPr lang="es-VE" sz="2800" dirty="0" smtClean="0"/>
              <a:t> </a:t>
            </a:r>
            <a:r>
              <a:rPr lang="es-VE" sz="2800" dirty="0" err="1" smtClean="0"/>
              <a:t>Market</a:t>
            </a:r>
            <a:r>
              <a:rPr lang="es-VE" sz="2800" dirty="0" smtClean="0"/>
              <a:t> </a:t>
            </a:r>
            <a:r>
              <a:rPr lang="es-VE" sz="2800" dirty="0" err="1" smtClean="0"/>
              <a:t>our</a:t>
            </a:r>
            <a:r>
              <a:rPr lang="es-VE" sz="2800" dirty="0" smtClean="0"/>
              <a:t> performance </a:t>
            </a:r>
            <a:r>
              <a:rPr lang="es-VE" sz="2800" dirty="0" err="1" smtClean="0"/>
              <a:t>to</a:t>
            </a:r>
            <a:r>
              <a:rPr lang="es-VE" sz="2800" dirty="0" smtClean="0"/>
              <a:t> </a:t>
            </a:r>
            <a:r>
              <a:rPr lang="es-VE" sz="2800" dirty="0" err="1" smtClean="0"/>
              <a:t>maximize</a:t>
            </a:r>
            <a:r>
              <a:rPr lang="es-VE" sz="2800" dirty="0" smtClean="0"/>
              <a:t> </a:t>
            </a:r>
            <a:r>
              <a:rPr lang="es-VE" sz="2800" dirty="0" err="1" smtClean="0"/>
              <a:t>attendance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/>
              <a:t>Final Performance</a:t>
            </a:r>
            <a:endParaRPr lang="en-US" dirty="0"/>
          </a:p>
        </p:txBody>
      </p:sp>
      <p:pic>
        <p:nvPicPr>
          <p:cNvPr id="4098" name="Picture 2" descr="U:\fsouki\Desktop\setting up rauh\3171_192280575453_517145453_6750082_1079111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371600"/>
            <a:ext cx="3208337" cy="4277046"/>
          </a:xfrm>
          <a:prstGeom prst="rect">
            <a:avLst/>
          </a:prstGeom>
          <a:noFill/>
        </p:spPr>
      </p:pic>
      <p:pic>
        <p:nvPicPr>
          <p:cNvPr id="4099" name="Picture 3" descr="U:\fsouki\Desktop\setting up rauh\3171_192280660453_517145453_6750097_5590270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371600"/>
            <a:ext cx="3200400" cy="426646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66800" y="57150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Unleash the power of </a:t>
            </a:r>
            <a:r>
              <a:rPr lang="en-US" dirty="0" err="1" smtClean="0"/>
              <a:t>Rauh</a:t>
            </a:r>
            <a:r>
              <a:rPr lang="en-US" dirty="0" smtClean="0"/>
              <a:t>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/>
              <a:t>Final Performance</a:t>
            </a:r>
            <a:endParaRPr lang="en-US" dirty="0"/>
          </a:p>
        </p:txBody>
      </p:sp>
      <p:pic>
        <p:nvPicPr>
          <p:cNvPr id="5122" name="Picture 2" descr="U:\fsouki\Desktop\setting up rauh\3171_192280605453_517145453_6750088_2464434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371600"/>
            <a:ext cx="5638800" cy="42298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/>
              <a:t>Final Performance</a:t>
            </a:r>
            <a:endParaRPr lang="en-US" dirty="0"/>
          </a:p>
        </p:txBody>
      </p:sp>
      <p:pic>
        <p:nvPicPr>
          <p:cNvPr id="9218" name="Picture 2" descr="\\randon\etc\projects\current\chautauqua-festival\Design Documents\Diagrams\Staging\rauhhexag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219200"/>
            <a:ext cx="6166677" cy="4357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/>
              <a:t>Final Performance</a:t>
            </a:r>
            <a:endParaRPr lang="en-US" dirty="0"/>
          </a:p>
        </p:txBody>
      </p:sp>
      <p:pic>
        <p:nvPicPr>
          <p:cNvPr id="5" name="Picture 2" descr="\\randon\etc\projects\current\chautauqua-festival\Rauh pics\New Pics\DSC065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371600"/>
            <a:ext cx="5638800" cy="4229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/>
              <a:t>Final Performance</a:t>
            </a:r>
            <a:endParaRPr lang="en-US" dirty="0"/>
          </a:p>
        </p:txBody>
      </p:sp>
      <p:pic>
        <p:nvPicPr>
          <p:cNvPr id="3074" name="Picture 2" descr="U:\fsouki\Desktop\setting up rauh\rashomonpost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219200"/>
            <a:ext cx="3352800" cy="447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/>
              <a:t>Final Performance</a:t>
            </a:r>
            <a:endParaRPr lang="en-US" dirty="0"/>
          </a:p>
        </p:txBody>
      </p:sp>
      <p:pic>
        <p:nvPicPr>
          <p:cNvPr id="81926" name="Picture 6" descr="\\randon\etc\projects\current\chautauqua-festival\Rauh pics\IMG_4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19200"/>
            <a:ext cx="6515100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/>
              <a:t>Final Performance</a:t>
            </a:r>
            <a:endParaRPr lang="en-US" dirty="0"/>
          </a:p>
        </p:txBody>
      </p:sp>
      <p:pic>
        <p:nvPicPr>
          <p:cNvPr id="7" name="Picture 6" descr="\\randon\etc\projects\current\chautauqua-festival\Rauh pics\IMG_4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19200"/>
            <a:ext cx="6477000" cy="431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/>
              <a:t>Final Performance</a:t>
            </a:r>
            <a:endParaRPr lang="en-US" dirty="0"/>
          </a:p>
        </p:txBody>
      </p:sp>
      <p:pic>
        <p:nvPicPr>
          <p:cNvPr id="82947" name="Picture 3" descr="\\randon\etc\projects\current\chautauqua-festival\Rauh pics\IMG_4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4080" y="1524000"/>
            <a:ext cx="2560320" cy="3840480"/>
          </a:xfrm>
          <a:prstGeom prst="rect">
            <a:avLst/>
          </a:prstGeom>
          <a:noFill/>
        </p:spPr>
      </p:pic>
      <p:pic>
        <p:nvPicPr>
          <p:cNvPr id="82948" name="Picture 4" descr="\\randon\etc\projects\current\chautauqua-festival\Rauh pics\IMG_4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" y="1524000"/>
            <a:ext cx="2560320" cy="3840480"/>
          </a:xfrm>
          <a:prstGeom prst="rect">
            <a:avLst/>
          </a:prstGeom>
          <a:noFill/>
        </p:spPr>
      </p:pic>
      <p:pic>
        <p:nvPicPr>
          <p:cNvPr id="7" name="Picture 4" descr="\\randon\etc\projects\current\chautauqua-festival\Rauh pics\IMG_42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3429000"/>
            <a:ext cx="2743200" cy="1905000"/>
          </a:xfrm>
          <a:prstGeom prst="rect">
            <a:avLst/>
          </a:prstGeom>
          <a:noFill/>
        </p:spPr>
      </p:pic>
      <p:pic>
        <p:nvPicPr>
          <p:cNvPr id="81923" name="Picture 3" descr="\\randon\etc\projects\current\chautauqua-festival\Rauh pics\IMG_41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1524000"/>
            <a:ext cx="2743200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Autofit/>
          </a:bodyPr>
          <a:lstStyle/>
          <a:p>
            <a:r>
              <a:rPr lang="es-VE" dirty="0" err="1" smtClean="0"/>
              <a:t>Our</a:t>
            </a:r>
            <a:r>
              <a:rPr lang="es-VE" dirty="0" smtClean="0"/>
              <a:t> </a:t>
            </a:r>
            <a:r>
              <a:rPr lang="es-VE" dirty="0" err="1" smtClean="0"/>
              <a:t>Audience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752600"/>
            <a:ext cx="7162800" cy="762000"/>
          </a:xfrm>
        </p:spPr>
        <p:txBody>
          <a:bodyPr/>
          <a:lstStyle/>
          <a:p>
            <a:pPr algn="ctr">
              <a:buNone/>
            </a:pPr>
            <a:r>
              <a:rPr lang="es-VE" dirty="0" err="1" smtClean="0">
                <a:solidFill>
                  <a:schemeClr val="bg2"/>
                </a:solidFill>
              </a:rPr>
              <a:t>Well-heeled</a:t>
            </a:r>
            <a:r>
              <a:rPr lang="es-VE" dirty="0" smtClean="0">
                <a:solidFill>
                  <a:schemeClr val="bg2"/>
                </a:solidFill>
              </a:rPr>
              <a:t> </a:t>
            </a:r>
            <a:r>
              <a:rPr lang="es-VE" dirty="0" err="1" smtClean="0">
                <a:solidFill>
                  <a:schemeClr val="bg2"/>
                </a:solidFill>
              </a:rPr>
              <a:t>intellectuals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2743200"/>
            <a:ext cx="71628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dirty="0" smtClean="0"/>
              <a:t>Not necessarily familiar with high-tech</a:t>
            </a:r>
          </a:p>
          <a:p>
            <a:pPr algn="ctr">
              <a:spcAft>
                <a:spcPts val="1800"/>
              </a:spcAft>
            </a:pPr>
            <a:r>
              <a:rPr lang="en-US" sz="2800" dirty="0" smtClean="0"/>
              <a:t>The most tech-based solutions could still ignite very interesting discussions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/>
              <a:t>Final Performance</a:t>
            </a:r>
            <a:endParaRPr lang="en-US" dirty="0"/>
          </a:p>
        </p:txBody>
      </p:sp>
      <p:pic>
        <p:nvPicPr>
          <p:cNvPr id="83970" name="Picture 2" descr="\\randon\etc\projects\current\chautauqua-festival\Rauh pics\IMG_42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19200"/>
            <a:ext cx="6515100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/>
              <a:t>Final Performance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90800" y="1981200"/>
            <a:ext cx="419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2"/>
                </a:solidFill>
              </a:rPr>
              <a:t>Movie Time!</a:t>
            </a:r>
            <a:endParaRPr lang="en-US" sz="6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Lessons</a:t>
            </a:r>
            <a:r>
              <a:rPr lang="es-VE" dirty="0" smtClean="0"/>
              <a:t> </a:t>
            </a:r>
            <a:r>
              <a:rPr lang="es-VE" dirty="0" err="1" smtClean="0"/>
              <a:t>Learned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609599"/>
          </a:xfrm>
        </p:spPr>
        <p:txBody>
          <a:bodyPr/>
          <a:lstStyle/>
          <a:p>
            <a:pPr algn="ctr">
              <a:buNone/>
            </a:pPr>
            <a:r>
              <a:rPr lang="es-VE" dirty="0" err="1" smtClean="0">
                <a:solidFill>
                  <a:schemeClr val="bg2">
                    <a:lumMod val="75000"/>
                  </a:schemeClr>
                </a:solidFill>
              </a:rPr>
              <a:t>What</a:t>
            </a:r>
            <a:r>
              <a:rPr lang="es-VE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VE" dirty="0" err="1" smtClean="0">
                <a:solidFill>
                  <a:schemeClr val="bg2">
                    <a:lumMod val="75000"/>
                  </a:schemeClr>
                </a:solidFill>
              </a:rPr>
              <a:t>went</a:t>
            </a:r>
            <a:r>
              <a:rPr lang="es-VE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VE" dirty="0" err="1" smtClean="0">
                <a:solidFill>
                  <a:schemeClr val="bg2">
                    <a:lumMod val="75000"/>
                  </a:schemeClr>
                </a:solidFill>
              </a:rPr>
              <a:t>right</a:t>
            </a:r>
            <a:endParaRPr lang="es-VE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1828800"/>
            <a:ext cx="8229600" cy="373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VE" sz="3200" dirty="0" smtClean="0"/>
              <a:t>Great </a:t>
            </a:r>
            <a:r>
              <a:rPr lang="es-VE" sz="3200" dirty="0" err="1" smtClean="0"/>
              <a:t>team</a:t>
            </a:r>
            <a:r>
              <a:rPr lang="es-VE" sz="3200" dirty="0" smtClean="0"/>
              <a:t> </a:t>
            </a:r>
            <a:r>
              <a:rPr lang="es-VE" sz="3200" dirty="0" err="1" smtClean="0"/>
              <a:t>dynamics</a:t>
            </a:r>
            <a:endParaRPr lang="es-VE" sz="3200" dirty="0" smtClean="0"/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VE" sz="3200" dirty="0" err="1" smtClean="0"/>
              <a:t>Forged</a:t>
            </a:r>
            <a:r>
              <a:rPr lang="es-VE" sz="3200" dirty="0" smtClean="0"/>
              <a:t> a </a:t>
            </a:r>
            <a:r>
              <a:rPr lang="es-VE" sz="3200" dirty="0" err="1" smtClean="0"/>
              <a:t>connection</a:t>
            </a:r>
            <a:r>
              <a:rPr lang="es-VE" sz="3200" dirty="0" smtClean="0"/>
              <a:t> </a:t>
            </a:r>
            <a:r>
              <a:rPr lang="es-VE" sz="3200" dirty="0" err="1" smtClean="0"/>
              <a:t>with</a:t>
            </a:r>
            <a:r>
              <a:rPr lang="es-VE" sz="3200" dirty="0" smtClean="0"/>
              <a:t> </a:t>
            </a:r>
            <a:r>
              <a:rPr lang="es-VE" sz="3200" dirty="0" err="1" smtClean="0"/>
              <a:t>the</a:t>
            </a:r>
            <a:r>
              <a:rPr lang="es-VE" sz="3200" dirty="0" smtClean="0"/>
              <a:t> Drama </a:t>
            </a:r>
            <a:r>
              <a:rPr lang="es-VE" sz="3200" dirty="0" err="1" smtClean="0"/>
              <a:t>School</a:t>
            </a:r>
            <a:endParaRPr lang="es-VE" sz="3200" dirty="0" smtClean="0"/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VE" sz="3200" dirty="0" err="1" smtClean="0"/>
              <a:t>Scrum</a:t>
            </a:r>
            <a:r>
              <a:rPr lang="es-VE" sz="3200" dirty="0" smtClean="0"/>
              <a:t> </a:t>
            </a:r>
            <a:r>
              <a:rPr lang="es-VE" sz="3200" dirty="0" err="1" smtClean="0"/>
              <a:t>process</a:t>
            </a:r>
            <a:r>
              <a:rPr lang="es-VE" sz="3200" dirty="0" smtClean="0"/>
              <a:t> </a:t>
            </a:r>
            <a:r>
              <a:rPr lang="es-VE" sz="3200" dirty="0" err="1" smtClean="0"/>
              <a:t>was</a:t>
            </a:r>
            <a:r>
              <a:rPr lang="es-VE" sz="3200" dirty="0" smtClean="0"/>
              <a:t> </a:t>
            </a:r>
            <a:r>
              <a:rPr lang="es-VE" sz="3200" dirty="0" err="1" smtClean="0"/>
              <a:t>very</a:t>
            </a:r>
            <a:r>
              <a:rPr lang="es-VE" sz="3200" dirty="0" smtClean="0"/>
              <a:t> </a:t>
            </a:r>
            <a:r>
              <a:rPr lang="es-VE" sz="3200" dirty="0" err="1" smtClean="0"/>
              <a:t>effective</a:t>
            </a:r>
            <a:endParaRPr lang="es-VE" sz="3200" dirty="0" smtClean="0"/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VE" sz="3200" dirty="0" smtClean="0"/>
              <a:t>A </a:t>
            </a:r>
            <a:r>
              <a:rPr lang="es-VE" sz="3200" dirty="0" err="1" smtClean="0"/>
              <a:t>lot</a:t>
            </a:r>
            <a:r>
              <a:rPr lang="es-VE" sz="3200" dirty="0" smtClean="0"/>
              <a:t> of </a:t>
            </a:r>
            <a:r>
              <a:rPr lang="es-VE" sz="3200" dirty="0" err="1" smtClean="0"/>
              <a:t>intelligent</a:t>
            </a:r>
            <a:r>
              <a:rPr lang="es-VE" sz="3200" dirty="0" smtClean="0"/>
              <a:t> </a:t>
            </a:r>
            <a:r>
              <a:rPr lang="es-VE" sz="3200" dirty="0" err="1" smtClean="0"/>
              <a:t>discussion</a:t>
            </a:r>
            <a:r>
              <a:rPr lang="es-VE" sz="3200" dirty="0" smtClean="0"/>
              <a:t> </a:t>
            </a:r>
            <a:r>
              <a:rPr lang="es-VE" sz="3200" dirty="0" err="1" smtClean="0"/>
              <a:t>ensued</a:t>
            </a:r>
            <a:endParaRPr lang="es-VE" sz="3200" dirty="0" smtClean="0"/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VE" sz="3200" dirty="0" err="1" smtClean="0"/>
              <a:t>Managed</a:t>
            </a:r>
            <a:r>
              <a:rPr lang="es-VE" sz="3200" dirty="0" smtClean="0"/>
              <a:t> </a:t>
            </a:r>
            <a:r>
              <a:rPr lang="es-VE" sz="3200" dirty="0" err="1" smtClean="0"/>
              <a:t>to</a:t>
            </a:r>
            <a:r>
              <a:rPr lang="es-VE" sz="3200" dirty="0" smtClean="0"/>
              <a:t> </a:t>
            </a:r>
            <a:r>
              <a:rPr lang="es-VE" sz="3200" dirty="0" err="1" smtClean="0"/>
              <a:t>get</a:t>
            </a:r>
            <a:r>
              <a:rPr lang="es-VE" sz="3200" dirty="0" smtClean="0"/>
              <a:t> </a:t>
            </a:r>
            <a:r>
              <a:rPr lang="es-VE" sz="3200" dirty="0" err="1" smtClean="0"/>
              <a:t>the</a:t>
            </a:r>
            <a:r>
              <a:rPr lang="es-VE" sz="3200" dirty="0" smtClean="0"/>
              <a:t> performance as </a:t>
            </a:r>
            <a:r>
              <a:rPr lang="es-VE" sz="3200" dirty="0" err="1" smtClean="0"/>
              <a:t>close</a:t>
            </a:r>
            <a:r>
              <a:rPr lang="es-VE" sz="3200" dirty="0" smtClean="0"/>
              <a:t> </a:t>
            </a:r>
            <a:r>
              <a:rPr lang="es-VE" sz="3200" dirty="0" err="1" smtClean="0"/>
              <a:t>to</a:t>
            </a:r>
            <a:r>
              <a:rPr lang="es-VE" sz="3200" dirty="0" smtClean="0"/>
              <a:t> a </a:t>
            </a:r>
            <a:r>
              <a:rPr lang="es-VE" sz="3200" dirty="0" err="1" smtClean="0"/>
              <a:t>professional</a:t>
            </a:r>
            <a:r>
              <a:rPr lang="es-VE" sz="3200" dirty="0" smtClean="0"/>
              <a:t> performance as </a:t>
            </a:r>
            <a:r>
              <a:rPr lang="es-VE" sz="3200" dirty="0" err="1" smtClean="0"/>
              <a:t>possible</a:t>
            </a:r>
            <a:endParaRPr lang="es-VE" sz="3200" dirty="0" smtClean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VE" sz="3200" dirty="0" smtClean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VE" sz="3200" dirty="0" smtClean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VE" sz="3200" dirty="0" smtClean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VE" sz="3200" dirty="0" smtClean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V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Lessons</a:t>
            </a:r>
            <a:r>
              <a:rPr lang="es-VE" dirty="0" smtClean="0"/>
              <a:t> </a:t>
            </a:r>
            <a:r>
              <a:rPr lang="es-VE" dirty="0" err="1" smtClean="0"/>
              <a:t>Learned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609599"/>
          </a:xfrm>
        </p:spPr>
        <p:txBody>
          <a:bodyPr/>
          <a:lstStyle/>
          <a:p>
            <a:pPr algn="ctr">
              <a:buNone/>
            </a:pPr>
            <a:r>
              <a:rPr lang="es-VE" dirty="0" err="1" smtClean="0">
                <a:solidFill>
                  <a:schemeClr val="bg2">
                    <a:lumMod val="75000"/>
                  </a:schemeClr>
                </a:solidFill>
              </a:rPr>
              <a:t>What</a:t>
            </a:r>
            <a:r>
              <a:rPr lang="es-VE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VE" dirty="0" err="1" smtClean="0">
                <a:solidFill>
                  <a:schemeClr val="bg2">
                    <a:lumMod val="75000"/>
                  </a:schemeClr>
                </a:solidFill>
              </a:rPr>
              <a:t>went</a:t>
            </a:r>
            <a:r>
              <a:rPr lang="es-VE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s-VE" dirty="0" err="1" smtClean="0">
                <a:solidFill>
                  <a:schemeClr val="bg2">
                    <a:lumMod val="75000"/>
                  </a:schemeClr>
                </a:solidFill>
              </a:rPr>
              <a:t>wrong</a:t>
            </a:r>
            <a:endParaRPr lang="es-VE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752600"/>
            <a:ext cx="8229600" cy="3733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VE" sz="3200" dirty="0" err="1" smtClean="0"/>
              <a:t>We</a:t>
            </a:r>
            <a:r>
              <a:rPr lang="es-VE" sz="3200" dirty="0" smtClean="0"/>
              <a:t> </a:t>
            </a:r>
            <a:r>
              <a:rPr lang="es-VE" sz="3200" dirty="0" err="1" smtClean="0"/>
              <a:t>had</a:t>
            </a:r>
            <a:r>
              <a:rPr lang="es-VE" sz="3200" dirty="0" smtClean="0"/>
              <a:t> </a:t>
            </a:r>
            <a:r>
              <a:rPr lang="es-VE" sz="3200" dirty="0" err="1" smtClean="0"/>
              <a:t>to</a:t>
            </a:r>
            <a:r>
              <a:rPr lang="es-VE" sz="3200" dirty="0" smtClean="0"/>
              <a:t> </a:t>
            </a:r>
            <a:r>
              <a:rPr lang="es-VE" sz="3200" dirty="0" err="1" smtClean="0"/>
              <a:t>constantly</a:t>
            </a:r>
            <a:r>
              <a:rPr lang="es-VE" sz="3200" dirty="0" smtClean="0"/>
              <a:t> re-</a:t>
            </a:r>
            <a:r>
              <a:rPr lang="es-VE" sz="3200" dirty="0" err="1" smtClean="0"/>
              <a:t>scope</a:t>
            </a:r>
            <a:r>
              <a:rPr lang="es-VE" sz="3200" dirty="0" smtClean="0"/>
              <a:t>, </a:t>
            </a:r>
            <a:r>
              <a:rPr lang="es-VE" sz="3200" dirty="0" err="1" smtClean="0"/>
              <a:t>but</a:t>
            </a:r>
            <a:r>
              <a:rPr lang="es-VE" sz="3200" dirty="0" smtClean="0"/>
              <a:t> </a:t>
            </a:r>
            <a:r>
              <a:rPr lang="es-VE" sz="3200" dirty="0" err="1" smtClean="0"/>
              <a:t>we</a:t>
            </a:r>
            <a:r>
              <a:rPr lang="es-VE" sz="3200" dirty="0" smtClean="0"/>
              <a:t> </a:t>
            </a:r>
            <a:r>
              <a:rPr lang="es-VE" sz="3200" dirty="0" err="1" smtClean="0"/>
              <a:t>finally</a:t>
            </a:r>
            <a:r>
              <a:rPr lang="es-VE" sz="3200" dirty="0" smtClean="0"/>
              <a:t> </a:t>
            </a:r>
            <a:r>
              <a:rPr lang="es-VE" sz="3200" dirty="0" err="1" smtClean="0"/>
              <a:t>got</a:t>
            </a:r>
            <a:r>
              <a:rPr lang="es-VE" sz="3200" dirty="0" smtClean="0"/>
              <a:t> </a:t>
            </a:r>
            <a:r>
              <a:rPr lang="es-VE" sz="3200" dirty="0" err="1" smtClean="0"/>
              <a:t>it</a:t>
            </a:r>
            <a:r>
              <a:rPr lang="es-VE" sz="3200" dirty="0" smtClean="0"/>
              <a:t> </a:t>
            </a:r>
            <a:r>
              <a:rPr lang="es-VE" sz="3200" dirty="0" err="1" smtClean="0"/>
              <a:t>right</a:t>
            </a:r>
            <a:r>
              <a:rPr lang="es-VE" sz="3200" dirty="0" smtClean="0"/>
              <a:t>!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VE" sz="3200" dirty="0" err="1" smtClean="0"/>
              <a:t>Tech</a:t>
            </a:r>
            <a:r>
              <a:rPr lang="es-VE" sz="3200" dirty="0" smtClean="0"/>
              <a:t> </a:t>
            </a:r>
            <a:r>
              <a:rPr lang="es-VE" sz="3200" dirty="0" err="1" smtClean="0"/>
              <a:t>will</a:t>
            </a:r>
            <a:r>
              <a:rPr lang="es-VE" sz="3200" dirty="0" smtClean="0"/>
              <a:t> </a:t>
            </a:r>
            <a:r>
              <a:rPr lang="es-VE" sz="3200" dirty="0" err="1" smtClean="0"/>
              <a:t>always</a:t>
            </a:r>
            <a:r>
              <a:rPr lang="es-VE" sz="3200" dirty="0" smtClean="0"/>
              <a:t> </a:t>
            </a:r>
            <a:r>
              <a:rPr lang="es-VE" sz="3200" dirty="0" err="1" smtClean="0"/>
              <a:t>fail</a:t>
            </a:r>
            <a:r>
              <a:rPr lang="es-VE" sz="3200" dirty="0" smtClean="0"/>
              <a:t> </a:t>
            </a:r>
            <a:r>
              <a:rPr lang="es-VE" sz="3200" dirty="0" err="1" smtClean="0"/>
              <a:t>you</a:t>
            </a:r>
            <a:r>
              <a:rPr lang="es-VE" sz="3200" dirty="0" smtClean="0"/>
              <a:t> at </a:t>
            </a:r>
            <a:r>
              <a:rPr lang="es-VE" sz="3200" dirty="0" err="1" smtClean="0"/>
              <a:t>some</a:t>
            </a:r>
            <a:r>
              <a:rPr lang="es-VE" sz="3200" dirty="0" smtClean="0"/>
              <a:t> </a:t>
            </a:r>
            <a:r>
              <a:rPr lang="es-VE" sz="3200" dirty="0" err="1" smtClean="0"/>
              <a:t>point</a:t>
            </a:r>
            <a:endParaRPr lang="es-VE" sz="3200" dirty="0" smtClean="0"/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VE" sz="3200" dirty="0" err="1" smtClean="0"/>
              <a:t>Did</a:t>
            </a:r>
            <a:r>
              <a:rPr lang="es-VE" sz="3200" dirty="0" smtClean="0"/>
              <a:t> </a:t>
            </a:r>
            <a:r>
              <a:rPr lang="es-VE" sz="3200" dirty="0" err="1" smtClean="0"/>
              <a:t>not</a:t>
            </a:r>
            <a:r>
              <a:rPr lang="es-VE" sz="3200" dirty="0" smtClean="0"/>
              <a:t> </a:t>
            </a:r>
            <a:r>
              <a:rPr lang="es-VE" sz="3200" dirty="0" err="1" smtClean="0"/>
              <a:t>put</a:t>
            </a:r>
            <a:r>
              <a:rPr lang="es-VE" sz="3200" dirty="0" smtClean="0"/>
              <a:t> </a:t>
            </a:r>
            <a:r>
              <a:rPr lang="es-VE" sz="3200" dirty="0" err="1" smtClean="0"/>
              <a:t>on</a:t>
            </a:r>
            <a:r>
              <a:rPr lang="es-VE" sz="3200" dirty="0" smtClean="0"/>
              <a:t> Hamlet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VE" sz="3200" dirty="0" smtClean="0"/>
              <a:t>Tutorial </a:t>
            </a:r>
            <a:r>
              <a:rPr lang="es-VE" sz="3200" dirty="0" err="1" smtClean="0"/>
              <a:t>did</a:t>
            </a:r>
            <a:r>
              <a:rPr lang="es-VE" sz="3200" dirty="0" smtClean="0"/>
              <a:t> </a:t>
            </a:r>
            <a:r>
              <a:rPr lang="es-VE" sz="3200" dirty="0" err="1" smtClean="0"/>
              <a:t>not</a:t>
            </a:r>
            <a:r>
              <a:rPr lang="es-VE" sz="3200" dirty="0" smtClean="0"/>
              <a:t> </a:t>
            </a:r>
            <a:r>
              <a:rPr lang="es-VE" sz="3200" dirty="0" err="1" smtClean="0"/>
              <a:t>work</a:t>
            </a:r>
            <a:r>
              <a:rPr lang="es-VE" sz="3200" dirty="0" smtClean="0"/>
              <a:t> as </a:t>
            </a:r>
            <a:r>
              <a:rPr lang="es-VE" sz="3200" dirty="0" err="1" smtClean="0"/>
              <a:t>planned</a:t>
            </a:r>
            <a:endParaRPr lang="es-VE" sz="3200" dirty="0" smtClean="0"/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VE" sz="3200" dirty="0" err="1" smtClean="0"/>
              <a:t>Could</a:t>
            </a:r>
            <a:r>
              <a:rPr lang="es-VE" sz="3200" dirty="0" smtClean="0"/>
              <a:t> </a:t>
            </a:r>
            <a:r>
              <a:rPr lang="es-VE" sz="3200" dirty="0" err="1" smtClean="0"/>
              <a:t>have</a:t>
            </a:r>
            <a:r>
              <a:rPr lang="es-VE" sz="3200" dirty="0" smtClean="0"/>
              <a:t> </a:t>
            </a:r>
            <a:r>
              <a:rPr lang="es-VE" sz="3200" dirty="0" err="1" smtClean="0"/>
              <a:t>used</a:t>
            </a:r>
            <a:r>
              <a:rPr lang="es-VE" sz="3200" dirty="0" smtClean="0"/>
              <a:t> more </a:t>
            </a:r>
            <a:r>
              <a:rPr lang="es-VE" sz="3200" dirty="0" err="1" smtClean="0"/>
              <a:t>testing</a:t>
            </a:r>
            <a:r>
              <a:rPr lang="es-VE" sz="3200" dirty="0" smtClean="0"/>
              <a:t>, </a:t>
            </a:r>
            <a:r>
              <a:rPr lang="es-VE" sz="3200" dirty="0" err="1" smtClean="0"/>
              <a:t>especially</a:t>
            </a:r>
            <a:r>
              <a:rPr lang="es-VE" sz="3200" dirty="0" smtClean="0"/>
              <a:t>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VE" sz="3200" dirty="0" smtClean="0"/>
              <a:t>    </a:t>
            </a:r>
            <a:r>
              <a:rPr lang="es-VE" sz="3200" dirty="0" err="1" smtClean="0"/>
              <a:t>early</a:t>
            </a:r>
            <a:r>
              <a:rPr lang="es-VE" sz="3200" dirty="0" smtClean="0"/>
              <a:t> </a:t>
            </a:r>
            <a:r>
              <a:rPr lang="es-VE" sz="3200" dirty="0" err="1" smtClean="0"/>
              <a:t>on</a:t>
            </a:r>
            <a:endParaRPr lang="es-VE" sz="3200" dirty="0" smtClean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VE" sz="3200" dirty="0" smtClean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VE" sz="3200" dirty="0" smtClean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VE" sz="3200" dirty="0" smtClean="0"/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V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810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Thanks</a:t>
            </a:r>
            <a:r>
              <a:rPr lang="es-VE" dirty="0" smtClean="0"/>
              <a:t>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0" y="1066800"/>
            <a:ext cx="3657600" cy="4851918"/>
          </a:xfrm>
        </p:spPr>
        <p:txBody>
          <a:bodyPr>
            <a:normAutofit lnSpcReduction="10000"/>
          </a:bodyPr>
          <a:lstStyle/>
          <a:p>
            <a:r>
              <a:rPr lang="es-VE" sz="2400" dirty="0" err="1" smtClean="0"/>
              <a:t>Drew</a:t>
            </a:r>
            <a:r>
              <a:rPr lang="es-VE" sz="2400" dirty="0" smtClean="0"/>
              <a:t> </a:t>
            </a:r>
            <a:r>
              <a:rPr lang="es-VE" sz="2400" dirty="0" err="1" smtClean="0"/>
              <a:t>Davidson</a:t>
            </a:r>
            <a:endParaRPr lang="es-VE" sz="2400" dirty="0" smtClean="0"/>
          </a:p>
          <a:p>
            <a:r>
              <a:rPr lang="es-VE" sz="2400" dirty="0" smtClean="0"/>
              <a:t>Brenda </a:t>
            </a:r>
            <a:r>
              <a:rPr lang="es-VE" sz="2400" dirty="0" err="1" smtClean="0"/>
              <a:t>Harger</a:t>
            </a:r>
            <a:endParaRPr lang="es-VE" sz="2400" dirty="0" smtClean="0"/>
          </a:p>
          <a:p>
            <a:r>
              <a:rPr lang="es-VE" sz="2400" dirty="0" smtClean="0"/>
              <a:t>Allen Hahn</a:t>
            </a:r>
          </a:p>
          <a:p>
            <a:r>
              <a:rPr lang="es-VE" sz="2400" dirty="0" smtClean="0"/>
              <a:t>Margaret and Bonnie</a:t>
            </a:r>
          </a:p>
          <a:p>
            <a:r>
              <a:rPr lang="es-VE" sz="2400" dirty="0" err="1" smtClean="0"/>
              <a:t>Janice</a:t>
            </a:r>
            <a:r>
              <a:rPr lang="es-VE" sz="2400" dirty="0" smtClean="0"/>
              <a:t> Metz</a:t>
            </a:r>
          </a:p>
          <a:p>
            <a:r>
              <a:rPr lang="es-VE" sz="2400" dirty="0" err="1" smtClean="0"/>
              <a:t>Caitlin</a:t>
            </a:r>
            <a:r>
              <a:rPr lang="es-VE" sz="2400" dirty="0" smtClean="0"/>
              <a:t> </a:t>
            </a:r>
            <a:r>
              <a:rPr lang="es-VE" sz="2400" dirty="0" err="1" smtClean="0"/>
              <a:t>Zunic</a:t>
            </a:r>
            <a:endParaRPr lang="es-VE" sz="2400" dirty="0" smtClean="0"/>
          </a:p>
          <a:p>
            <a:r>
              <a:rPr lang="es-VE" sz="2400" dirty="0" smtClean="0"/>
              <a:t>Karen, Greg, Ted and Tom</a:t>
            </a:r>
          </a:p>
          <a:p>
            <a:r>
              <a:rPr lang="es-VE" sz="2400" dirty="0" smtClean="0"/>
              <a:t>Anthony </a:t>
            </a:r>
            <a:r>
              <a:rPr lang="es-VE" sz="2400" dirty="0" err="1" smtClean="0"/>
              <a:t>Daniels</a:t>
            </a:r>
            <a:endParaRPr lang="es-VE" sz="2400" dirty="0" smtClean="0"/>
          </a:p>
          <a:p>
            <a:r>
              <a:rPr lang="es-VE" sz="2400" dirty="0" smtClean="0"/>
              <a:t>John Buchanan</a:t>
            </a:r>
          </a:p>
          <a:p>
            <a:r>
              <a:rPr lang="es-VE" sz="2400" dirty="0" err="1" smtClean="0"/>
              <a:t>Our</a:t>
            </a:r>
            <a:r>
              <a:rPr lang="es-VE" sz="2400" dirty="0" smtClean="0"/>
              <a:t> </a:t>
            </a:r>
            <a:r>
              <a:rPr lang="es-VE" sz="2400" dirty="0" err="1" smtClean="0"/>
              <a:t>Playtersters</a:t>
            </a:r>
            <a:endParaRPr lang="es-VE" sz="2400" dirty="0" smtClean="0"/>
          </a:p>
          <a:p>
            <a:r>
              <a:rPr lang="es-VE" sz="2400" dirty="0" err="1" smtClean="0"/>
              <a:t>Asha</a:t>
            </a:r>
            <a:r>
              <a:rPr lang="es-VE" sz="2400" dirty="0" smtClean="0"/>
              <a:t>, </a:t>
            </a:r>
            <a:r>
              <a:rPr lang="es-VE" sz="2400" dirty="0" err="1" smtClean="0"/>
              <a:t>Beef</a:t>
            </a:r>
            <a:r>
              <a:rPr lang="es-VE" sz="2400" dirty="0" smtClean="0"/>
              <a:t> and </a:t>
            </a:r>
            <a:r>
              <a:rPr lang="es-VE" sz="2400" dirty="0" err="1" smtClean="0"/>
              <a:t>Mallila</a:t>
            </a:r>
            <a:endParaRPr lang="es-VE" sz="2400" dirty="0" smtClean="0"/>
          </a:p>
          <a:p>
            <a:pPr>
              <a:buNone/>
            </a:pPr>
            <a:endParaRPr lang="es-VE" sz="2400" dirty="0" smtClean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5244" y="1065244"/>
            <a:ext cx="3582955" cy="47772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VE" sz="2400" dirty="0" smtClean="0"/>
              <a:t>Don </a:t>
            </a:r>
            <a:r>
              <a:rPr lang="es-VE" sz="2400" dirty="0" err="1" smtClean="0"/>
              <a:t>Marinelli</a:t>
            </a:r>
            <a:endParaRPr lang="es-VE" sz="2400" dirty="0" smtClean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VE" sz="2400" dirty="0" smtClean="0"/>
              <a:t>Steve </a:t>
            </a:r>
            <a:r>
              <a:rPr lang="es-VE" sz="2400" dirty="0" err="1" smtClean="0"/>
              <a:t>Audia</a:t>
            </a:r>
            <a:endParaRPr lang="es-VE" sz="2400" dirty="0" smtClean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VE" sz="2400" dirty="0" err="1" smtClean="0"/>
              <a:t>Jim</a:t>
            </a:r>
            <a:r>
              <a:rPr lang="es-VE" sz="2400" dirty="0" smtClean="0"/>
              <a:t> </a:t>
            </a:r>
            <a:r>
              <a:rPr lang="es-VE" sz="2400" dirty="0" err="1" smtClean="0"/>
              <a:t>Valenti</a:t>
            </a:r>
            <a:endParaRPr lang="es-VE" sz="2400" dirty="0" smtClean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VE" sz="2400" dirty="0" smtClean="0"/>
              <a:t>Alex, Brandon and </a:t>
            </a:r>
            <a:r>
              <a:rPr lang="es-VE" sz="2400" dirty="0" err="1" smtClean="0"/>
              <a:t>Ryan</a:t>
            </a:r>
            <a:endParaRPr kumimoji="0" lang="es-V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V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Marianne </a:t>
            </a:r>
            <a:r>
              <a:rPr kumimoji="0" lang="es-V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Weems</a:t>
            </a:r>
            <a:endParaRPr kumimoji="0" lang="es-V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V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Oscar García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VE" sz="2400" dirty="0" smtClean="0"/>
              <a:t>Ruth </a:t>
            </a:r>
            <a:r>
              <a:rPr lang="es-VE" sz="2400" dirty="0" err="1" smtClean="0"/>
              <a:t>Comley</a:t>
            </a:r>
            <a:endParaRPr lang="es-VE" sz="24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VE" sz="2400" dirty="0" err="1" smtClean="0"/>
              <a:t>Debi</a:t>
            </a:r>
            <a:r>
              <a:rPr lang="es-VE" sz="2400" dirty="0" smtClean="0"/>
              <a:t> </a:t>
            </a:r>
            <a:r>
              <a:rPr lang="es-VE" sz="2400" dirty="0" err="1" smtClean="0"/>
              <a:t>Pils</a:t>
            </a:r>
            <a:endParaRPr lang="es-VE" sz="2400" baseline="0" dirty="0" smtClean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VE" sz="2400" dirty="0" smtClean="0"/>
              <a:t>John </a:t>
            </a:r>
            <a:r>
              <a:rPr lang="es-VE" sz="2400" dirty="0" err="1" smtClean="0"/>
              <a:t>Conomikes</a:t>
            </a:r>
            <a:endParaRPr kumimoji="0" lang="es-V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V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es-VE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VE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Angry</a:t>
            </a:r>
            <a:r>
              <a:rPr kumimoji="0" lang="es-VE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VE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Mob</a:t>
            </a:r>
            <a:endParaRPr kumimoji="0" lang="es-VE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VE" sz="2400" noProof="0" dirty="0" err="1" smtClean="0"/>
              <a:t>Harmon</a:t>
            </a:r>
            <a:r>
              <a:rPr lang="es-VE" sz="2400" noProof="0" dirty="0" smtClean="0"/>
              <a:t> </a:t>
            </a:r>
            <a:r>
              <a:rPr lang="es-VE" sz="2400" noProof="0" dirty="0" err="1" smtClean="0"/>
              <a:t>Pollock</a:t>
            </a:r>
            <a:endParaRPr kumimoji="0" lang="es-VE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V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/>
              <a:t>A Bridge </a:t>
            </a:r>
            <a:r>
              <a:rPr lang="es-VE" dirty="0" err="1" smtClean="0"/>
              <a:t>for</a:t>
            </a:r>
            <a:r>
              <a:rPr lang="es-VE" dirty="0" smtClean="0"/>
              <a:t/>
            </a:r>
            <a:br>
              <a:rPr lang="es-VE" dirty="0" smtClean="0"/>
            </a:br>
            <a:r>
              <a:rPr lang="es-VE" dirty="0" err="1" smtClean="0"/>
              <a:t>the</a:t>
            </a:r>
            <a:r>
              <a:rPr lang="es-VE" dirty="0" smtClean="0"/>
              <a:t> </a:t>
            </a:r>
            <a:r>
              <a:rPr lang="es-VE" dirty="0" err="1" smtClean="0"/>
              <a:t>Future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701800"/>
            <a:ext cx="5147733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1701800"/>
            <a:ext cx="289560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smtClean="0"/>
              <a:t>A Bridge </a:t>
            </a:r>
            <a:r>
              <a:rPr lang="es-VE" dirty="0" err="1" smtClean="0"/>
              <a:t>for</a:t>
            </a:r>
            <a:r>
              <a:rPr lang="es-VE" dirty="0" smtClean="0"/>
              <a:t/>
            </a:r>
            <a:br>
              <a:rPr lang="es-VE" dirty="0" smtClean="0"/>
            </a:br>
            <a:r>
              <a:rPr lang="es-VE" dirty="0" err="1" smtClean="0"/>
              <a:t>the</a:t>
            </a:r>
            <a:r>
              <a:rPr lang="es-VE" dirty="0" smtClean="0"/>
              <a:t> </a:t>
            </a:r>
            <a:r>
              <a:rPr lang="es-VE" dirty="0" err="1" smtClean="0"/>
              <a:t>Future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752600"/>
            <a:ext cx="8532504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VE" dirty="0" err="1" smtClean="0"/>
              <a:t>Questions</a:t>
            </a:r>
            <a:r>
              <a:rPr lang="es-VE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s-VE" sz="2800" dirty="0" err="1" smtClean="0"/>
              <a:t>Visit</a:t>
            </a:r>
            <a:r>
              <a:rPr lang="es-VE" sz="2800" dirty="0" smtClean="0"/>
              <a:t> </a:t>
            </a:r>
            <a:r>
              <a:rPr lang="es-VE" sz="2800" dirty="0" err="1" smtClean="0"/>
              <a:t>us</a:t>
            </a:r>
            <a:r>
              <a:rPr lang="es-VE" sz="2800" dirty="0" smtClean="0"/>
              <a:t> at </a:t>
            </a:r>
            <a:r>
              <a:rPr lang="es-VE" sz="2800" dirty="0" err="1" smtClean="0">
                <a:solidFill>
                  <a:schemeClr val="bg2"/>
                </a:solidFill>
              </a:rPr>
              <a:t>Room</a:t>
            </a:r>
            <a:r>
              <a:rPr lang="es-VE" sz="2800" dirty="0" smtClean="0">
                <a:solidFill>
                  <a:schemeClr val="bg2"/>
                </a:solidFill>
              </a:rPr>
              <a:t> #2406 </a:t>
            </a:r>
          </a:p>
          <a:p>
            <a:pPr algn="ctr">
              <a:buNone/>
            </a:pPr>
            <a:r>
              <a:rPr lang="es-VE" dirty="0" err="1" smtClean="0"/>
              <a:t>Or</a:t>
            </a:r>
            <a:endParaRPr lang="es-VE" dirty="0" smtClean="0"/>
          </a:p>
          <a:p>
            <a:pPr algn="ctr">
              <a:buNone/>
            </a:pPr>
            <a:r>
              <a:rPr lang="es-VE" sz="2800" dirty="0" smtClean="0">
                <a:solidFill>
                  <a:schemeClr val="bg2"/>
                </a:solidFill>
              </a:rPr>
              <a:t>http://www.etc.cmu.edu/projects/chautauqua-festival/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" y="3581400"/>
            <a:ext cx="7848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VE" sz="3200" dirty="0" smtClean="0"/>
              <a:t>E-mail </a:t>
            </a:r>
            <a:r>
              <a:rPr lang="es-VE" sz="3200" dirty="0" err="1" smtClean="0"/>
              <a:t>us</a:t>
            </a:r>
            <a:r>
              <a:rPr lang="es-VE" sz="3200" dirty="0" smtClean="0"/>
              <a:t> at </a:t>
            </a:r>
          </a:p>
          <a:p>
            <a:pPr algn="ctr">
              <a:buNone/>
            </a:pPr>
            <a:r>
              <a:rPr lang="es-VE" sz="2800" dirty="0" smtClean="0">
                <a:solidFill>
                  <a:schemeClr val="bg2"/>
                </a:solidFill>
              </a:rPr>
              <a:t>ChautauquaInteractive2009@gmail.com</a:t>
            </a:r>
            <a:endParaRPr lang="en-US" sz="2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Autofit/>
          </a:bodyPr>
          <a:lstStyle/>
          <a:p>
            <a:r>
              <a:rPr lang="es-VE" dirty="0" err="1" smtClean="0"/>
              <a:t>Previous</a:t>
            </a:r>
            <a:r>
              <a:rPr lang="es-VE" dirty="0" smtClean="0"/>
              <a:t> ETC </a:t>
            </a:r>
            <a:r>
              <a:rPr lang="es-VE" dirty="0" err="1" smtClean="0"/>
              <a:t>Projects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905000"/>
            <a:ext cx="3905250" cy="488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971800"/>
            <a:ext cx="3190875" cy="1198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4876800"/>
            <a:ext cx="17621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4572000"/>
            <a:ext cx="68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1600200" y="4648200"/>
            <a:ext cx="1979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EROShambo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102" name="Picture 6" descr="U:\fsouki\Desktop\Untitled-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1066800"/>
            <a:ext cx="3642895" cy="2422525"/>
          </a:xfrm>
          <a:prstGeom prst="rect">
            <a:avLst/>
          </a:prstGeom>
          <a:noFill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2819400"/>
            <a:ext cx="2031960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48400" y="4648200"/>
            <a:ext cx="2447925" cy="7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8000" y="2895600"/>
            <a:ext cx="18669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Research</a:t>
            </a:r>
            <a:endParaRPr lang="en-US" dirty="0"/>
          </a:p>
        </p:txBody>
      </p:sp>
      <p:pic>
        <p:nvPicPr>
          <p:cNvPr id="5" name="Picture 2" descr="http://www.newdramatists.org/images/SRuh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912" y="4792980"/>
            <a:ext cx="981946" cy="1219577"/>
          </a:xfrm>
          <a:prstGeom prst="rect">
            <a:avLst/>
          </a:prstGeom>
          <a:noFill/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114800"/>
          </a:xfrm>
        </p:spPr>
        <p:txBody>
          <a:bodyPr>
            <a:normAutofit/>
          </a:bodyPr>
          <a:lstStyle/>
          <a:p>
            <a:pPr algn="ctr">
              <a:spcAft>
                <a:spcPts val="1200"/>
              </a:spcAft>
              <a:buNone/>
            </a:pPr>
            <a:r>
              <a:rPr lang="en-US" dirty="0" smtClean="0"/>
              <a:t>Short Stories</a:t>
            </a:r>
          </a:p>
          <a:p>
            <a:pPr algn="ctr">
              <a:spcAft>
                <a:spcPts val="1200"/>
              </a:spcAft>
              <a:buNone/>
            </a:pPr>
            <a:r>
              <a:rPr lang="en-US" dirty="0" smtClean="0"/>
              <a:t>Full Length Plays</a:t>
            </a:r>
          </a:p>
          <a:p>
            <a:pPr algn="ctr">
              <a:spcAft>
                <a:spcPts val="1200"/>
              </a:spcAft>
              <a:buNone/>
            </a:pPr>
            <a:r>
              <a:rPr lang="en-US" dirty="0" smtClean="0"/>
              <a:t>1-Act Plays</a:t>
            </a:r>
          </a:p>
          <a:p>
            <a:pPr algn="ctr">
              <a:spcAft>
                <a:spcPts val="1200"/>
              </a:spcAft>
              <a:buNone/>
            </a:pPr>
            <a:r>
              <a:rPr lang="en-US" dirty="0" smtClean="0"/>
              <a:t>Film</a:t>
            </a:r>
          </a:p>
          <a:p>
            <a:pPr algn="ctr">
              <a:spcAft>
                <a:spcPts val="1200"/>
              </a:spcAft>
              <a:buNone/>
            </a:pPr>
            <a:r>
              <a:rPr lang="en-US" dirty="0" smtClean="0"/>
              <a:t>Performance</a:t>
            </a:r>
            <a:endParaRPr lang="en-US" dirty="0"/>
          </a:p>
        </p:txBody>
      </p:sp>
      <p:pic>
        <p:nvPicPr>
          <p:cNvPr id="7" name="Picture 2" descr="http://fcom.us.es/blogs/vazquezmedel/files/2009/02/julio_cortaz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133600"/>
            <a:ext cx="831995" cy="1048315"/>
          </a:xfrm>
          <a:prstGeom prst="rect">
            <a:avLst/>
          </a:prstGeom>
          <a:noFill/>
        </p:spPr>
      </p:pic>
      <p:pic>
        <p:nvPicPr>
          <p:cNvPr id="8" name="Picture 8" descr="http://www.obit-mag.com/media/image/william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066800"/>
            <a:ext cx="713316" cy="958030"/>
          </a:xfrm>
          <a:prstGeom prst="rect">
            <a:avLst/>
          </a:prstGeom>
          <a:noFill/>
        </p:spPr>
      </p:pic>
      <p:pic>
        <p:nvPicPr>
          <p:cNvPr id="9" name="Picture 10" descr="http://www.malaspina.com/jpg/miller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4419600"/>
            <a:ext cx="802046" cy="1051756"/>
          </a:xfrm>
          <a:prstGeom prst="rect">
            <a:avLst/>
          </a:prstGeom>
          <a:noFill/>
        </p:spPr>
      </p:pic>
      <p:pic>
        <p:nvPicPr>
          <p:cNvPr id="10" name="Picture 4" descr="http://www.makefive.com/images/200904/d7d1457590bf452d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92888" y="2347710"/>
            <a:ext cx="850016" cy="1085126"/>
          </a:xfrm>
          <a:prstGeom prst="rect">
            <a:avLst/>
          </a:prstGeom>
          <a:noFill/>
        </p:spPr>
      </p:pic>
      <p:pic>
        <p:nvPicPr>
          <p:cNvPr id="11" name="Picture 6" descr="http://img255.imageshack.us/img255/5582/sartre2tk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1000" y="3505200"/>
            <a:ext cx="746092" cy="1050499"/>
          </a:xfrm>
          <a:prstGeom prst="rect">
            <a:avLst/>
          </a:prstGeom>
          <a:noFill/>
        </p:spPr>
      </p:pic>
      <p:pic>
        <p:nvPicPr>
          <p:cNvPr id="12" name="Picture 8" descr="http://www.playscripts.com/images/authors/ive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01000" y="1066800"/>
            <a:ext cx="753888" cy="1110727"/>
          </a:xfrm>
          <a:prstGeom prst="rect">
            <a:avLst/>
          </a:prstGeom>
          <a:noFill/>
        </p:spPr>
      </p:pic>
      <p:pic>
        <p:nvPicPr>
          <p:cNvPr id="13" name="Picture 12" descr="http://i327.photobucket.com/albums/k446/fulcrumbucket/sambeckett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92888" y="4664445"/>
            <a:ext cx="889282" cy="1242665"/>
          </a:xfrm>
          <a:prstGeom prst="rect">
            <a:avLst/>
          </a:prstGeom>
          <a:noFill/>
        </p:spPr>
      </p:pic>
      <p:pic>
        <p:nvPicPr>
          <p:cNvPr id="14" name="Picture 6" descr="http://images.broadwayworld.com/upload/42589/shakespeare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53200" y="2971800"/>
            <a:ext cx="1215292" cy="1218330"/>
          </a:xfrm>
          <a:prstGeom prst="rect">
            <a:avLst/>
          </a:prstGeom>
          <a:noFill/>
        </p:spPr>
      </p:pic>
      <p:pic>
        <p:nvPicPr>
          <p:cNvPr id="15" name="Picture 4" descr="http://truereligiondebate.files.wordpress.com/2008/03/448px-george_bernard_shaw_1934-12-06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001000" y="3505200"/>
            <a:ext cx="817574" cy="1093141"/>
          </a:xfrm>
          <a:prstGeom prst="rect">
            <a:avLst/>
          </a:prstGeom>
          <a:noFill/>
        </p:spPr>
      </p:pic>
      <p:pic>
        <p:nvPicPr>
          <p:cNvPr id="16" name="Picture 14" descr="http://www.kyopro.kufs.ac.jp/dp/dp01.nsf/48320DFF562D8D22492571070031EE0D/$FILE/rashomon-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05600" y="1295400"/>
            <a:ext cx="996932" cy="1388410"/>
          </a:xfrm>
          <a:prstGeom prst="rect">
            <a:avLst/>
          </a:prstGeom>
          <a:noFill/>
        </p:spPr>
      </p:pic>
      <p:pic>
        <p:nvPicPr>
          <p:cNvPr id="17" name="Picture 16" descr="http://www.sondheimguide.com/Stoppard/rosendvd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00200" y="2895600"/>
            <a:ext cx="969034" cy="1372569"/>
          </a:xfrm>
          <a:prstGeom prst="rect">
            <a:avLst/>
          </a:prstGeom>
          <a:noFill/>
        </p:spPr>
      </p:pic>
      <p:pic>
        <p:nvPicPr>
          <p:cNvPr id="18" name="Picture 20" descr="http://www.citytheatrecompany.org/images/nowplaying/seafarer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47800" y="4495800"/>
            <a:ext cx="1356648" cy="1356648"/>
          </a:xfrm>
          <a:prstGeom prst="rect">
            <a:avLst/>
          </a:prstGeom>
          <a:noFill/>
        </p:spPr>
      </p:pic>
      <p:pic>
        <p:nvPicPr>
          <p:cNvPr id="19" name="Picture 22" descr="http://ecx.images-amazon.com/images/I/51XGQ1A2REL._SL500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524000" y="1219200"/>
            <a:ext cx="1026014" cy="1494959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5562600" cy="685800"/>
          </a:xfrm>
        </p:spPr>
        <p:txBody>
          <a:bodyPr>
            <a:normAutofit fontScale="90000"/>
          </a:bodyPr>
          <a:lstStyle/>
          <a:p>
            <a:r>
              <a:rPr lang="es-VE" dirty="0" err="1" smtClean="0"/>
              <a:t>Research</a:t>
            </a:r>
            <a:endParaRPr lang="en-US" dirty="0"/>
          </a:p>
        </p:txBody>
      </p:sp>
      <p:pic>
        <p:nvPicPr>
          <p:cNvPr id="5" name="Picture 2" descr="http://www.newdramatists.org/images/SRuh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4912" y="4792980"/>
            <a:ext cx="981946" cy="1219577"/>
          </a:xfrm>
          <a:prstGeom prst="rect">
            <a:avLst/>
          </a:prstGeom>
          <a:noFill/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114800"/>
          </a:xfrm>
        </p:spPr>
        <p:txBody>
          <a:bodyPr>
            <a:normAutofit/>
          </a:bodyPr>
          <a:lstStyle/>
          <a:p>
            <a:pPr algn="ctr">
              <a:spcAft>
                <a:spcPts val="1200"/>
              </a:spcAft>
              <a:buNone/>
            </a:pPr>
            <a:r>
              <a:rPr lang="en-US" dirty="0" smtClean="0"/>
              <a:t>Short Stories</a:t>
            </a:r>
          </a:p>
          <a:p>
            <a:pPr algn="ctr">
              <a:spcAft>
                <a:spcPts val="1200"/>
              </a:spcAft>
              <a:buNone/>
            </a:pPr>
            <a:r>
              <a:rPr lang="en-US" dirty="0" smtClean="0"/>
              <a:t>Full Length Plays</a:t>
            </a:r>
          </a:p>
          <a:p>
            <a:pPr algn="ctr">
              <a:spcAft>
                <a:spcPts val="1200"/>
              </a:spcAft>
              <a:buNone/>
            </a:pPr>
            <a:r>
              <a:rPr lang="en-US" dirty="0" smtClean="0"/>
              <a:t>1-Act Plays</a:t>
            </a:r>
          </a:p>
          <a:p>
            <a:pPr algn="ctr">
              <a:spcAft>
                <a:spcPts val="1200"/>
              </a:spcAft>
              <a:buNone/>
            </a:pPr>
            <a:r>
              <a:rPr lang="en-US" dirty="0" smtClean="0"/>
              <a:t>Film</a:t>
            </a:r>
          </a:p>
          <a:p>
            <a:pPr algn="ctr">
              <a:spcAft>
                <a:spcPts val="1200"/>
              </a:spcAft>
              <a:buNone/>
            </a:pPr>
            <a:r>
              <a:rPr lang="en-US" dirty="0" smtClean="0"/>
              <a:t>Performance</a:t>
            </a:r>
            <a:endParaRPr lang="en-US" dirty="0"/>
          </a:p>
        </p:txBody>
      </p:sp>
      <p:pic>
        <p:nvPicPr>
          <p:cNvPr id="7" name="Picture 2" descr="http://fcom.us.es/blogs/vazquezmedel/files/2009/02/julio_cortaz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133600"/>
            <a:ext cx="831995" cy="1048315"/>
          </a:xfrm>
          <a:prstGeom prst="rect">
            <a:avLst/>
          </a:prstGeom>
          <a:noFill/>
        </p:spPr>
      </p:pic>
      <p:pic>
        <p:nvPicPr>
          <p:cNvPr id="8" name="Picture 8" descr="http://www.obit-mag.com/media/image/william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066800"/>
            <a:ext cx="713316" cy="958030"/>
          </a:xfrm>
          <a:prstGeom prst="rect">
            <a:avLst/>
          </a:prstGeom>
          <a:noFill/>
        </p:spPr>
      </p:pic>
      <p:pic>
        <p:nvPicPr>
          <p:cNvPr id="9" name="Picture 10" descr="http://www.malaspina.com/jpg/miller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4419600"/>
            <a:ext cx="802046" cy="1051756"/>
          </a:xfrm>
          <a:prstGeom prst="rect">
            <a:avLst/>
          </a:prstGeom>
          <a:noFill/>
        </p:spPr>
      </p:pic>
      <p:pic>
        <p:nvPicPr>
          <p:cNvPr id="10" name="Picture 4" descr="http://www.makefive.com/images/200904/d7d1457590bf452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92888" y="2347710"/>
            <a:ext cx="850016" cy="1085126"/>
          </a:xfrm>
          <a:prstGeom prst="rect">
            <a:avLst/>
          </a:prstGeom>
          <a:noFill/>
        </p:spPr>
      </p:pic>
      <p:pic>
        <p:nvPicPr>
          <p:cNvPr id="11" name="Picture 6" descr="http://img255.imageshack.us/img255/5582/sartre2tk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" y="3505200"/>
            <a:ext cx="746092" cy="1050499"/>
          </a:xfrm>
          <a:prstGeom prst="rect">
            <a:avLst/>
          </a:prstGeom>
          <a:noFill/>
        </p:spPr>
      </p:pic>
      <p:pic>
        <p:nvPicPr>
          <p:cNvPr id="12" name="Picture 8" descr="http://www.playscripts.com/images/authors/ive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01000" y="1066800"/>
            <a:ext cx="753888" cy="1110727"/>
          </a:xfrm>
          <a:prstGeom prst="rect">
            <a:avLst/>
          </a:prstGeom>
          <a:noFill/>
        </p:spPr>
      </p:pic>
      <p:pic>
        <p:nvPicPr>
          <p:cNvPr id="13" name="Picture 12" descr="http://i327.photobucket.com/albums/k446/fulcrumbucket/sambeckett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992888" y="4664445"/>
            <a:ext cx="889282" cy="1242665"/>
          </a:xfrm>
          <a:prstGeom prst="rect">
            <a:avLst/>
          </a:prstGeom>
          <a:noFill/>
        </p:spPr>
      </p:pic>
      <p:pic>
        <p:nvPicPr>
          <p:cNvPr id="14" name="Picture 6" descr="http://images.broadwayworld.com/upload/42589/shakespear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53200" y="2971800"/>
            <a:ext cx="1215292" cy="1218330"/>
          </a:xfrm>
          <a:prstGeom prst="rect">
            <a:avLst/>
          </a:prstGeom>
          <a:noFill/>
        </p:spPr>
      </p:pic>
      <p:pic>
        <p:nvPicPr>
          <p:cNvPr id="15" name="Picture 4" descr="http://truereligiondebate.files.wordpress.com/2008/03/448px-george_bernard_shaw_1934-12-06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001000" y="3505200"/>
            <a:ext cx="817574" cy="1093141"/>
          </a:xfrm>
          <a:prstGeom prst="rect">
            <a:avLst/>
          </a:prstGeom>
          <a:noFill/>
        </p:spPr>
      </p:pic>
      <p:pic>
        <p:nvPicPr>
          <p:cNvPr id="16" name="Picture 14" descr="http://www.kyopro.kufs.ac.jp/dp/dp01.nsf/48320DFF562D8D22492571070031EE0D/$FILE/rashomon-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05600" y="1295400"/>
            <a:ext cx="996932" cy="1388410"/>
          </a:xfrm>
          <a:prstGeom prst="rect">
            <a:avLst/>
          </a:prstGeom>
          <a:noFill/>
        </p:spPr>
      </p:pic>
      <p:pic>
        <p:nvPicPr>
          <p:cNvPr id="17" name="Picture 16" descr="http://www.sondheimguide.com/Stoppard/rosendvd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00200" y="2895600"/>
            <a:ext cx="969034" cy="1372569"/>
          </a:xfrm>
          <a:prstGeom prst="rect">
            <a:avLst/>
          </a:prstGeom>
          <a:noFill/>
        </p:spPr>
      </p:pic>
      <p:pic>
        <p:nvPicPr>
          <p:cNvPr id="18" name="Picture 20" descr="http://www.citytheatrecompany.org/images/nowplaying/seafarer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47800" y="4495800"/>
            <a:ext cx="1356648" cy="1356648"/>
          </a:xfrm>
          <a:prstGeom prst="rect">
            <a:avLst/>
          </a:prstGeom>
          <a:noFill/>
        </p:spPr>
      </p:pic>
      <p:pic>
        <p:nvPicPr>
          <p:cNvPr id="19" name="Picture 22" descr="http://ecx.images-amazon.com/images/I/51XGQ1A2REL._SL500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00" y="1219200"/>
            <a:ext cx="1026014" cy="1494959"/>
          </a:xfrm>
          <a:prstGeom prst="rect">
            <a:avLst/>
          </a:prstGeom>
          <a:noFill/>
        </p:spPr>
      </p:pic>
      <p:grpSp>
        <p:nvGrpSpPr>
          <p:cNvPr id="20" name="Group 19"/>
          <p:cNvGrpSpPr/>
          <p:nvPr/>
        </p:nvGrpSpPr>
        <p:grpSpPr>
          <a:xfrm rot="20155669">
            <a:off x="1560820" y="2597003"/>
            <a:ext cx="5943600" cy="1447800"/>
            <a:chOff x="1646796" y="2475276"/>
            <a:chExt cx="5943600" cy="1447800"/>
          </a:xfrm>
        </p:grpSpPr>
        <p:sp>
          <p:nvSpPr>
            <p:cNvPr id="21" name="Rectangle 20"/>
            <p:cNvSpPr/>
            <p:nvPr/>
          </p:nvSpPr>
          <p:spPr>
            <a:xfrm>
              <a:off x="1646796" y="2475276"/>
              <a:ext cx="5943600" cy="14478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28800" y="2514600"/>
              <a:ext cx="564635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dirty="0" smtClean="0"/>
                <a:t>PERSPECTIVE</a:t>
              </a:r>
              <a:endParaRPr lang="en-US" sz="80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0.1|7|2.4|5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.1|1.2|2.8|2.1|3.5"/>
</p:tagLst>
</file>

<file path=ppt/theme/theme1.xml><?xml version="1.0" encoding="utf-8"?>
<a:theme xmlns:a="http://schemas.openxmlformats.org/drawingml/2006/main" name="Chautauqu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Chautauqua</Template>
  <TotalTime>6746</TotalTime>
  <Words>951</Words>
  <Application>Microsoft Office PowerPoint</Application>
  <PresentationFormat>On-screen Show (4:3)</PresentationFormat>
  <Paragraphs>243</Paragraphs>
  <Slides>67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2" baseType="lpstr">
      <vt:lpstr>Chautauqua</vt:lpstr>
      <vt:lpstr>2_Custom Design</vt:lpstr>
      <vt:lpstr>1_Custom Design</vt:lpstr>
      <vt:lpstr>Custom Design</vt:lpstr>
      <vt:lpstr>Image</vt:lpstr>
      <vt:lpstr>Slide 1</vt:lpstr>
      <vt:lpstr>Chautauqua Interactive</vt:lpstr>
      <vt:lpstr>The Client</vt:lpstr>
      <vt:lpstr>The Client</vt:lpstr>
      <vt:lpstr>The Client</vt:lpstr>
      <vt:lpstr>Our Audience</vt:lpstr>
      <vt:lpstr>Previous ETC Projects</vt:lpstr>
      <vt:lpstr>Research</vt:lpstr>
      <vt:lpstr>Research</vt:lpstr>
      <vt:lpstr>Our Goal</vt:lpstr>
      <vt:lpstr>Deliverable</vt:lpstr>
      <vt:lpstr>Deliverable</vt:lpstr>
      <vt:lpstr>Deliverable</vt:lpstr>
      <vt:lpstr>Deliverable</vt:lpstr>
      <vt:lpstr>Deliverable</vt:lpstr>
      <vt:lpstr>Design Concepts</vt:lpstr>
      <vt:lpstr>Design Concepts</vt:lpstr>
      <vt:lpstr>Design Concepts</vt:lpstr>
      <vt:lpstr>Design Concepts</vt:lpstr>
      <vt:lpstr>Hamlet</vt:lpstr>
      <vt:lpstr>Rashomon</vt:lpstr>
      <vt:lpstr>Rashomon</vt:lpstr>
      <vt:lpstr>Rashomon</vt:lpstr>
      <vt:lpstr>Rashomon</vt:lpstr>
      <vt:lpstr>Rashomon</vt:lpstr>
      <vt:lpstr>Rashomon</vt:lpstr>
      <vt:lpstr>Rashomon</vt:lpstr>
      <vt:lpstr>Rashomon</vt:lpstr>
      <vt:lpstr>Technology</vt:lpstr>
      <vt:lpstr>Technology</vt:lpstr>
      <vt:lpstr>Technology</vt:lpstr>
      <vt:lpstr>Technology</vt:lpstr>
      <vt:lpstr>Technology</vt:lpstr>
      <vt:lpstr>Technology</vt:lpstr>
      <vt:lpstr>Technology</vt:lpstr>
      <vt:lpstr>Technology</vt:lpstr>
      <vt:lpstr>Technology</vt:lpstr>
      <vt:lpstr>Technology</vt:lpstr>
      <vt:lpstr>Technology</vt:lpstr>
      <vt:lpstr>Technology</vt:lpstr>
      <vt:lpstr>Playtesting</vt:lpstr>
      <vt:lpstr>Playtesting</vt:lpstr>
      <vt:lpstr>Playtesting</vt:lpstr>
      <vt:lpstr>Playtesting</vt:lpstr>
      <vt:lpstr>Playtesting</vt:lpstr>
      <vt:lpstr>Playtesting</vt:lpstr>
      <vt:lpstr>Soft Opening</vt:lpstr>
      <vt:lpstr>Soft Opening</vt:lpstr>
      <vt:lpstr>Soft Opening</vt:lpstr>
      <vt:lpstr>Soft Opening</vt:lpstr>
      <vt:lpstr>Preparing for Final</vt:lpstr>
      <vt:lpstr>Final Performance</vt:lpstr>
      <vt:lpstr>Final Performance</vt:lpstr>
      <vt:lpstr>Final Performance</vt:lpstr>
      <vt:lpstr>Final Performance</vt:lpstr>
      <vt:lpstr>Final Performance</vt:lpstr>
      <vt:lpstr>Final Performance</vt:lpstr>
      <vt:lpstr>Final Performance</vt:lpstr>
      <vt:lpstr>Final Performance</vt:lpstr>
      <vt:lpstr>Final Performance</vt:lpstr>
      <vt:lpstr>Final Performance</vt:lpstr>
      <vt:lpstr>Lessons Learned</vt:lpstr>
      <vt:lpstr>Lessons Learned</vt:lpstr>
      <vt:lpstr>Thanks!</vt:lpstr>
      <vt:lpstr>A Bridge for the Future</vt:lpstr>
      <vt:lpstr>A Bridge for the Future</vt:lpstr>
      <vt:lpstr>Questions?</vt:lpstr>
    </vt:vector>
  </TitlesOfParts>
  <Company>Entertainment Technology Center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Chautauqua Interactive</dc:title>
  <dc:creator>fsouki</dc:creator>
  <cp:lastModifiedBy>fsouki</cp:lastModifiedBy>
  <cp:revision>472</cp:revision>
  <dcterms:created xsi:type="dcterms:W3CDTF">2009-02-04T22:21:11Z</dcterms:created>
  <dcterms:modified xsi:type="dcterms:W3CDTF">2009-05-08T15:47:26Z</dcterms:modified>
</cp:coreProperties>
</file>